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aveSubsetFonts="1" autoCompressPictures="0">
  <p:sldMasterIdLst>
    <p:sldMasterId id="2147483648" r:id="rId1"/>
  </p:sldMasterIdLst>
  <p:notesMasterIdLst>
    <p:notesMasterId r:id="rId18"/>
  </p:notesMasterIdLst>
  <p:handoutMasterIdLst>
    <p:handoutMasterId r:id="rId19"/>
  </p:handoutMasterIdLst>
  <p:sldIdLst>
    <p:sldId id="323" r:id="rId2"/>
    <p:sldId id="330" r:id="rId3"/>
    <p:sldId id="331" r:id="rId4"/>
    <p:sldId id="332" r:id="rId5"/>
    <p:sldId id="333" r:id="rId6"/>
    <p:sldId id="334" r:id="rId7"/>
    <p:sldId id="335" r:id="rId8"/>
    <p:sldId id="336" r:id="rId9"/>
    <p:sldId id="337" r:id="rId10"/>
    <p:sldId id="338" r:id="rId11"/>
    <p:sldId id="339" r:id="rId12"/>
    <p:sldId id="340" r:id="rId13"/>
    <p:sldId id="341" r:id="rId14"/>
    <p:sldId id="344" r:id="rId15"/>
    <p:sldId id="343" r:id="rId16"/>
    <p:sldId id="342" r:id="rId1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9900"/>
    <a:srgbClr val="808080"/>
    <a:srgbClr val="FFFF99"/>
    <a:srgbClr val="FF9999"/>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973" autoAdjust="0"/>
    <p:restoredTop sz="91523" autoAdjust="0"/>
  </p:normalViewPr>
  <p:slideViewPr>
    <p:cSldViewPr snapToGrid="0" snapToObjects="1">
      <p:cViewPr varScale="1">
        <p:scale>
          <a:sx n="106" d="100"/>
          <a:sy n="106" d="100"/>
        </p:scale>
        <p:origin x="1632" y="15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 xmlns:a16="http://schemas.microsoft.com/office/drawing/2014/main" id="{66D038A0-4A66-AD46-880C-828033E5C1A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 xmlns:a16="http://schemas.microsoft.com/office/drawing/2014/main" id="{3085FAA1-7185-D84D-B954-6CF358AC45D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600A01C-2C12-804C-88B5-9896F19012E5}" type="datetimeFigureOut">
              <a:rPr lang="en-US" smtClean="0"/>
              <a:t>1/13/2020</a:t>
            </a:fld>
            <a:endParaRPr lang="en-US"/>
          </a:p>
        </p:txBody>
      </p:sp>
      <p:sp>
        <p:nvSpPr>
          <p:cNvPr id="4" name="Footer Placeholder 3">
            <a:extLst>
              <a:ext uri="{FF2B5EF4-FFF2-40B4-BE49-F238E27FC236}">
                <a16:creationId xmlns="" xmlns:a16="http://schemas.microsoft.com/office/drawing/2014/main" id="{8253D3E8-DF6F-F14E-BEE2-9BCF9D7CCC8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 xmlns:a16="http://schemas.microsoft.com/office/drawing/2014/main" id="{6F1D4BE8-358D-1544-B1D8-848CE765F83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6934E14-3BDD-F047-9350-B9B421CB2195}" type="slidenum">
              <a:rPr lang="en-US" smtClean="0"/>
              <a:t>‹#›</a:t>
            </a:fld>
            <a:endParaRPr lang="en-US"/>
          </a:p>
        </p:txBody>
      </p:sp>
    </p:spTree>
    <p:extLst>
      <p:ext uri="{BB962C8B-B14F-4D97-AF65-F5344CB8AC3E}">
        <p14:creationId xmlns:p14="http://schemas.microsoft.com/office/powerpoint/2010/main" val="3754141185"/>
      </p:ext>
    </p:extLst>
  </p:cSld>
  <p:clrMap bg1="lt1" tx1="dk1" bg2="lt2" tx2="dk2" accent1="accent1" accent2="accent2" accent3="accent3" accent4="accent4" accent5="accent5" accent6="accent6" hlink="hlink" folHlink="folHlink"/>
  <p:hf hdr="0" ftr="0" dt="0"/>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3.tiff>
</file>

<file path=ppt/media/image4.JP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DFCB8EC-329E-2141-BBA4-35C3D867A29B}" type="datetimeFigureOut">
              <a:rPr lang="en-US" smtClean="0"/>
              <a:t>1/13/2020</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E0C39CB-E1CB-9340-B0B7-F19980BF290A}" type="slidenum">
              <a:rPr lang="en-US" smtClean="0"/>
              <a:t>‹#›</a:t>
            </a:fld>
            <a:endParaRPr lang="en-US"/>
          </a:p>
        </p:txBody>
      </p:sp>
    </p:spTree>
    <p:extLst>
      <p:ext uri="{BB962C8B-B14F-4D97-AF65-F5344CB8AC3E}">
        <p14:creationId xmlns:p14="http://schemas.microsoft.com/office/powerpoint/2010/main" val="154066118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DC010DF-92C9-D745-A3CA-6B1713C25B63}"/>
              </a:ext>
            </a:extLst>
          </p:cNvPr>
          <p:cNvSpPr>
            <a:spLocks noGrp="1"/>
          </p:cNvSpPr>
          <p:nvPr>
            <p:ph type="ctrTitle" hasCustomPrompt="1"/>
          </p:nvPr>
        </p:nvSpPr>
        <p:spPr>
          <a:xfrm>
            <a:off x="1143000" y="2842122"/>
            <a:ext cx="6858000" cy="1138238"/>
          </a:xfrm>
          <a:prstGeom prst="rect">
            <a:avLst/>
          </a:prstGeom>
        </p:spPr>
        <p:txBody>
          <a:bodyPr anchor="b">
            <a:noAutofit/>
          </a:bodyPr>
          <a:lstStyle>
            <a:lvl1pPr algn="ctr">
              <a:defRPr sz="4275" b="1" spc="75" baseline="0">
                <a:latin typeface="Arial MT Std" panose="020B0402020200020204" pitchFamily="34" charset="0"/>
              </a:defRPr>
            </a:lvl1pPr>
          </a:lstStyle>
          <a:p>
            <a:r>
              <a:rPr lang="en-US" dirty="0"/>
              <a:t>TITLE GOES HERE</a:t>
            </a:r>
          </a:p>
        </p:txBody>
      </p:sp>
      <p:sp>
        <p:nvSpPr>
          <p:cNvPr id="3" name="Subtitle 2">
            <a:extLst>
              <a:ext uri="{FF2B5EF4-FFF2-40B4-BE49-F238E27FC236}">
                <a16:creationId xmlns="" xmlns:a16="http://schemas.microsoft.com/office/drawing/2014/main" id="{2CF005DD-11F8-9245-B26B-41D1F4F84416}"/>
              </a:ext>
            </a:extLst>
          </p:cNvPr>
          <p:cNvSpPr>
            <a:spLocks noGrp="1"/>
          </p:cNvSpPr>
          <p:nvPr>
            <p:ph type="subTitle" idx="1" hasCustomPrompt="1"/>
          </p:nvPr>
        </p:nvSpPr>
        <p:spPr>
          <a:xfrm>
            <a:off x="1143000" y="4161759"/>
            <a:ext cx="6858000" cy="384167"/>
          </a:xfrm>
          <a:prstGeom prst="rect">
            <a:avLst/>
          </a:prstGeom>
        </p:spPr>
        <p:txBody>
          <a:bodyPr>
            <a:normAutofit/>
          </a:bodyPr>
          <a:lstStyle>
            <a:lvl1pPr marL="0" indent="0" algn="ctr">
              <a:buNone/>
              <a:defRPr sz="2100" b="1" kern="4600" spc="75" baseline="0">
                <a:latin typeface="Arial MT Std" panose="020B0402020200020204" pitchFamily="34"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SUB-TITLE GOES HERE</a:t>
            </a:r>
          </a:p>
        </p:txBody>
      </p:sp>
      <p:sp>
        <p:nvSpPr>
          <p:cNvPr id="7" name="Subtitle 2">
            <a:extLst>
              <a:ext uri="{FF2B5EF4-FFF2-40B4-BE49-F238E27FC236}">
                <a16:creationId xmlns="" xmlns:a16="http://schemas.microsoft.com/office/drawing/2014/main" id="{7AF7FE24-A452-0441-B567-CCDDCB585D4D}"/>
              </a:ext>
            </a:extLst>
          </p:cNvPr>
          <p:cNvSpPr txBox="1">
            <a:spLocks/>
          </p:cNvSpPr>
          <p:nvPr userDrawn="1"/>
        </p:nvSpPr>
        <p:spPr>
          <a:xfrm>
            <a:off x="1143000" y="5698451"/>
            <a:ext cx="6858000" cy="384167"/>
          </a:xfrm>
          <a:prstGeom prst="rect">
            <a:avLst/>
          </a:prstGeom>
        </p:spPr>
        <p:txBody>
          <a:bodyPr vert="horz" lIns="68580" tIns="34290" rIns="68580" bIns="3429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800" b="1" kern="4600" spc="0" baseline="0">
                <a:solidFill>
                  <a:schemeClr val="tx1"/>
                </a:solidFill>
                <a:latin typeface="Arial MT Std" panose="020B0402020200020204" pitchFamily="34" charset="0"/>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CA" sz="1200" b="0" spc="0" baseline="0" dirty="0">
                <a:latin typeface="+mn-lt"/>
              </a:rPr>
              <a:t>Delivering insight through data for a better Canada</a:t>
            </a:r>
            <a:endParaRPr lang="en-US" sz="1200" b="0" spc="0" baseline="0" dirty="0">
              <a:latin typeface="+mn-lt"/>
            </a:endParaRPr>
          </a:p>
        </p:txBody>
      </p:sp>
    </p:spTree>
    <p:extLst>
      <p:ext uri="{BB962C8B-B14F-4D97-AF65-F5344CB8AC3E}">
        <p14:creationId xmlns:p14="http://schemas.microsoft.com/office/powerpoint/2010/main" val="8779581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Vertical Tex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7" name="Picture 6">
            <a:extLst>
              <a:ext uri="{FF2B5EF4-FFF2-40B4-BE49-F238E27FC236}">
                <a16:creationId xmlns="" xmlns:a16="http://schemas.microsoft.com/office/drawing/2014/main" id="{F185C0EB-557E-1645-91FD-31902787C31B}"/>
              </a:ext>
            </a:extLst>
          </p:cNvPr>
          <p:cNvPicPr>
            <a:picLocks noChangeAspect="1"/>
          </p:cNvPicPr>
          <p:nvPr userDrawn="1"/>
        </p:nvPicPr>
        <p:blipFill>
          <a:blip r:embed="rId3"/>
          <a:stretch>
            <a:fillRect/>
          </a:stretch>
        </p:blipFill>
        <p:spPr>
          <a:xfrm>
            <a:off x="6138472" y="-226050"/>
            <a:ext cx="3005528" cy="1460500"/>
          </a:xfrm>
          <a:prstGeom prst="rect">
            <a:avLst/>
          </a:prstGeom>
        </p:spPr>
      </p:pic>
      <p:sp>
        <p:nvSpPr>
          <p:cNvPr id="3" name="Vertical Text Placeholder 2">
            <a:extLst>
              <a:ext uri="{FF2B5EF4-FFF2-40B4-BE49-F238E27FC236}">
                <a16:creationId xmlns="" xmlns:a16="http://schemas.microsoft.com/office/drawing/2014/main" id="{05561771-F5B0-B740-831B-001696BB1FE6}"/>
              </a:ext>
            </a:extLst>
          </p:cNvPr>
          <p:cNvSpPr>
            <a:spLocks noGrp="1"/>
          </p:cNvSpPr>
          <p:nvPr>
            <p:ph type="body" orient="vert" idx="1"/>
          </p:nvPr>
        </p:nvSpPr>
        <p:spPr>
          <a:xfrm>
            <a:off x="628650" y="1825625"/>
            <a:ext cx="7886700" cy="4106449"/>
          </a:xfrm>
          <a:prstGeom prst="rect">
            <a:avLst/>
          </a:prstGeom>
        </p:spPr>
        <p:txBody>
          <a:bodyPr vert="eaVert">
            <a:normAutofit/>
          </a:bodyPr>
          <a:lstStyle>
            <a:lvl1pPr>
              <a:defRPr sz="1200">
                <a:latin typeface="Arial MT Std" panose="020B0402020200020204" pitchFamily="34" charset="0"/>
              </a:defRPr>
            </a:lvl1pPr>
            <a:lvl2pPr>
              <a:defRPr sz="1050">
                <a:latin typeface="Arial MT Std" panose="020B0402020200020204" pitchFamily="34" charset="0"/>
              </a:defRPr>
            </a:lvl2pPr>
            <a:lvl3pPr>
              <a:defRPr sz="900">
                <a:latin typeface="Arial MT Std" panose="020B0402020200020204" pitchFamily="34" charset="0"/>
              </a:defRPr>
            </a:lvl3pPr>
            <a:lvl4pPr>
              <a:defRPr sz="825">
                <a:latin typeface="Arial MT Std" panose="020B0402020200020204" pitchFamily="34" charset="0"/>
              </a:defRPr>
            </a:lvl4pPr>
            <a:lvl5pPr>
              <a:defRPr sz="825">
                <a:latin typeface="Arial MT Std" panose="020B0402020200020204"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itle 1">
            <a:extLst>
              <a:ext uri="{FF2B5EF4-FFF2-40B4-BE49-F238E27FC236}">
                <a16:creationId xmlns="" xmlns:a16="http://schemas.microsoft.com/office/drawing/2014/main" id="{478D8594-770D-2F41-980E-F79D6542DB14}"/>
              </a:ext>
            </a:extLst>
          </p:cNvPr>
          <p:cNvSpPr>
            <a:spLocks noGrp="1"/>
          </p:cNvSpPr>
          <p:nvPr>
            <p:ph type="title" hasCustomPrompt="1"/>
          </p:nvPr>
        </p:nvSpPr>
        <p:spPr>
          <a:xfrm>
            <a:off x="628650" y="1152144"/>
            <a:ext cx="7886700" cy="538544"/>
          </a:xfrm>
          <a:prstGeom prst="rect">
            <a:avLst/>
          </a:prstGeom>
        </p:spPr>
        <p:txBody>
          <a:bodyPr anchor="b">
            <a:noAutofit/>
          </a:bodyPr>
          <a:lstStyle>
            <a:lvl1pPr>
              <a:defRPr sz="1500">
                <a:latin typeface="Arial MT Std" panose="020B0402020200020204" pitchFamily="34" charset="0"/>
              </a:defRPr>
            </a:lvl1pPr>
          </a:lstStyle>
          <a:p>
            <a:r>
              <a:rPr lang="en-US" dirty="0"/>
              <a:t>CLICK TO EDIT MASTER TITLE STYLE</a:t>
            </a:r>
          </a:p>
        </p:txBody>
      </p:sp>
      <p:sp>
        <p:nvSpPr>
          <p:cNvPr id="12" name="Slide Number Placeholder 5">
            <a:extLst>
              <a:ext uri="{FF2B5EF4-FFF2-40B4-BE49-F238E27FC236}">
                <a16:creationId xmlns="" xmlns:a16="http://schemas.microsoft.com/office/drawing/2014/main" id="{2F0AE7D4-08EF-754E-9708-5C9C6392F3BB}"/>
              </a:ext>
            </a:extLst>
          </p:cNvPr>
          <p:cNvSpPr>
            <a:spLocks noGrp="1"/>
          </p:cNvSpPr>
          <p:nvPr>
            <p:ph type="sldNum" sz="quarter" idx="12"/>
          </p:nvPr>
        </p:nvSpPr>
        <p:spPr>
          <a:xfrm>
            <a:off x="8491126" y="5921009"/>
            <a:ext cx="333982" cy="254590"/>
          </a:xfrm>
          <a:prstGeom prst="rect">
            <a:avLst/>
          </a:prstGeom>
        </p:spPr>
        <p:txBody>
          <a:bodyPr/>
          <a:lstStyle>
            <a:lvl1pPr algn="r">
              <a:defRPr sz="800">
                <a:latin typeface="Arial MT Std" panose="020B0402020200020204" pitchFamily="34" charset="0"/>
              </a:defRPr>
            </a:lvl1pPr>
          </a:lstStyle>
          <a:p>
            <a:fld id="{EDB761FF-D525-D64B-8909-8CF25B3FD480}" type="slidenum">
              <a:rPr lang="en-US" smtClean="0"/>
              <a:pPr/>
              <a:t>‹#›</a:t>
            </a:fld>
            <a:endParaRPr lang="en-US" dirty="0"/>
          </a:p>
        </p:txBody>
      </p:sp>
      <p:sp>
        <p:nvSpPr>
          <p:cNvPr id="13" name="Subtitle 2">
            <a:extLst>
              <a:ext uri="{FF2B5EF4-FFF2-40B4-BE49-F238E27FC236}">
                <a16:creationId xmlns="" xmlns:a16="http://schemas.microsoft.com/office/drawing/2014/main" id="{FEA2062F-3764-B448-8D64-92E472DC98B1}"/>
              </a:ext>
            </a:extLst>
          </p:cNvPr>
          <p:cNvSpPr txBox="1">
            <a:spLocks/>
          </p:cNvSpPr>
          <p:nvPr userDrawn="1"/>
        </p:nvSpPr>
        <p:spPr>
          <a:xfrm>
            <a:off x="2807493" y="6455976"/>
            <a:ext cx="3529013" cy="242088"/>
          </a:xfrm>
          <a:prstGeom prst="rect">
            <a:avLst/>
          </a:prstGeom>
        </p:spPr>
        <p:txBody>
          <a:bodyPr vert="horz" lIns="68580" tIns="34290" rIns="68580" bIns="3429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800" b="1" kern="4600" spc="0" baseline="0">
                <a:solidFill>
                  <a:schemeClr val="tx1"/>
                </a:solidFill>
                <a:latin typeface="Arial MT Std" panose="020B0402020200020204" pitchFamily="34" charset="0"/>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CA" sz="900" b="0" spc="0" baseline="0" dirty="0">
                <a:solidFill>
                  <a:schemeClr val="bg1"/>
                </a:solidFill>
                <a:latin typeface="+mn-lt"/>
              </a:rPr>
              <a:t>Delivering insight through data for a better Canada</a:t>
            </a:r>
            <a:endParaRPr lang="en-US" sz="900" b="0" spc="0" baseline="0" dirty="0">
              <a:solidFill>
                <a:schemeClr val="bg1"/>
              </a:solidFill>
              <a:latin typeface="+mn-lt"/>
            </a:endParaRPr>
          </a:p>
        </p:txBody>
      </p:sp>
    </p:spTree>
    <p:extLst>
      <p:ext uri="{BB962C8B-B14F-4D97-AF65-F5344CB8AC3E}">
        <p14:creationId xmlns:p14="http://schemas.microsoft.com/office/powerpoint/2010/main" val="14964224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8" name="Picture 7">
            <a:extLst>
              <a:ext uri="{FF2B5EF4-FFF2-40B4-BE49-F238E27FC236}">
                <a16:creationId xmlns="" xmlns:a16="http://schemas.microsoft.com/office/drawing/2014/main" id="{E79C42C0-1463-7D4C-A090-A7CB0034B953}"/>
              </a:ext>
            </a:extLst>
          </p:cNvPr>
          <p:cNvPicPr>
            <a:picLocks noChangeAspect="1"/>
          </p:cNvPicPr>
          <p:nvPr userDrawn="1"/>
        </p:nvPicPr>
        <p:blipFill>
          <a:blip r:embed="rId3"/>
          <a:stretch>
            <a:fillRect/>
          </a:stretch>
        </p:blipFill>
        <p:spPr>
          <a:xfrm>
            <a:off x="6138472" y="-226050"/>
            <a:ext cx="3005528" cy="1460500"/>
          </a:xfrm>
          <a:prstGeom prst="rect">
            <a:avLst/>
          </a:prstGeom>
        </p:spPr>
      </p:pic>
      <p:sp>
        <p:nvSpPr>
          <p:cNvPr id="2" name="Vertical Title 1">
            <a:extLst>
              <a:ext uri="{FF2B5EF4-FFF2-40B4-BE49-F238E27FC236}">
                <a16:creationId xmlns="" xmlns:a16="http://schemas.microsoft.com/office/drawing/2014/main" id="{3B3286D1-A677-074D-8452-B6E481375AB6}"/>
              </a:ext>
            </a:extLst>
          </p:cNvPr>
          <p:cNvSpPr>
            <a:spLocks noGrp="1"/>
          </p:cNvSpPr>
          <p:nvPr>
            <p:ph type="title" orient="vert" hasCustomPrompt="1"/>
          </p:nvPr>
        </p:nvSpPr>
        <p:spPr>
          <a:xfrm>
            <a:off x="6543675" y="1078992"/>
            <a:ext cx="1971675" cy="4828830"/>
          </a:xfrm>
          <a:prstGeom prst="rect">
            <a:avLst/>
          </a:prstGeom>
        </p:spPr>
        <p:txBody>
          <a:bodyPr vert="eaVert" anchor="b">
            <a:normAutofit/>
          </a:bodyPr>
          <a:lstStyle>
            <a:lvl1pPr>
              <a:defRPr sz="1500">
                <a:latin typeface="Arial MT Std" panose="020B0402020200020204" pitchFamily="34" charset="0"/>
              </a:defRPr>
            </a:lvl1pPr>
          </a:lstStyle>
          <a:p>
            <a:r>
              <a:rPr lang="en-US" dirty="0"/>
              <a:t>CLICK TO EDIT MASTER TITLE STYLE</a:t>
            </a:r>
          </a:p>
        </p:txBody>
      </p:sp>
      <p:sp>
        <p:nvSpPr>
          <p:cNvPr id="3" name="Vertical Text Placeholder 2">
            <a:extLst>
              <a:ext uri="{FF2B5EF4-FFF2-40B4-BE49-F238E27FC236}">
                <a16:creationId xmlns="" xmlns:a16="http://schemas.microsoft.com/office/drawing/2014/main" id="{DC30B674-98A5-8743-BF78-6CC7D5E7BE50}"/>
              </a:ext>
            </a:extLst>
          </p:cNvPr>
          <p:cNvSpPr>
            <a:spLocks noGrp="1"/>
          </p:cNvSpPr>
          <p:nvPr>
            <p:ph type="body" orient="vert" idx="1"/>
          </p:nvPr>
        </p:nvSpPr>
        <p:spPr>
          <a:xfrm>
            <a:off x="628650" y="1078991"/>
            <a:ext cx="5800725" cy="4828831"/>
          </a:xfrm>
          <a:prstGeom prst="rect">
            <a:avLst/>
          </a:prstGeom>
        </p:spPr>
        <p:txBody>
          <a:bodyPr vert="eaVert">
            <a:normAutofit/>
          </a:bodyPr>
          <a:lstStyle>
            <a:lvl1pPr>
              <a:defRPr sz="1200">
                <a:latin typeface="Arial MT Std" panose="020B0402020200020204" pitchFamily="34" charset="0"/>
              </a:defRPr>
            </a:lvl1pPr>
            <a:lvl2pPr>
              <a:defRPr sz="1050">
                <a:latin typeface="Arial MT Std" panose="020B0402020200020204" pitchFamily="34" charset="0"/>
              </a:defRPr>
            </a:lvl2pPr>
            <a:lvl3pPr>
              <a:defRPr sz="900">
                <a:latin typeface="Arial MT Std" panose="020B0402020200020204" pitchFamily="34" charset="0"/>
              </a:defRPr>
            </a:lvl3pPr>
            <a:lvl4pPr>
              <a:defRPr sz="825">
                <a:latin typeface="Arial MT Std" panose="020B0402020200020204" pitchFamily="34" charset="0"/>
              </a:defRPr>
            </a:lvl4pPr>
            <a:lvl5pPr>
              <a:defRPr sz="825">
                <a:latin typeface="Arial MT Std" panose="020B0402020200020204"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Slide Number Placeholder 5">
            <a:extLst>
              <a:ext uri="{FF2B5EF4-FFF2-40B4-BE49-F238E27FC236}">
                <a16:creationId xmlns="" xmlns:a16="http://schemas.microsoft.com/office/drawing/2014/main" id="{2421A01F-6CA4-7545-B86A-6EEE790D7E5B}"/>
              </a:ext>
            </a:extLst>
          </p:cNvPr>
          <p:cNvSpPr>
            <a:spLocks noGrp="1"/>
          </p:cNvSpPr>
          <p:nvPr>
            <p:ph type="sldNum" sz="quarter" idx="12"/>
          </p:nvPr>
        </p:nvSpPr>
        <p:spPr>
          <a:xfrm>
            <a:off x="8491126" y="5921009"/>
            <a:ext cx="333982" cy="254590"/>
          </a:xfrm>
          <a:prstGeom prst="rect">
            <a:avLst/>
          </a:prstGeom>
        </p:spPr>
        <p:txBody>
          <a:bodyPr/>
          <a:lstStyle>
            <a:lvl1pPr algn="r">
              <a:defRPr sz="800">
                <a:latin typeface="Arial MT Std" panose="020B0402020200020204" pitchFamily="34" charset="0"/>
              </a:defRPr>
            </a:lvl1pPr>
          </a:lstStyle>
          <a:p>
            <a:fld id="{EDB761FF-D525-D64B-8909-8CF25B3FD480}" type="slidenum">
              <a:rPr lang="en-US" smtClean="0"/>
              <a:pPr/>
              <a:t>‹#›</a:t>
            </a:fld>
            <a:endParaRPr lang="en-US" dirty="0"/>
          </a:p>
        </p:txBody>
      </p:sp>
      <p:sp>
        <p:nvSpPr>
          <p:cNvPr id="12" name="Subtitle 2">
            <a:extLst>
              <a:ext uri="{FF2B5EF4-FFF2-40B4-BE49-F238E27FC236}">
                <a16:creationId xmlns="" xmlns:a16="http://schemas.microsoft.com/office/drawing/2014/main" id="{35470153-8F49-8344-92AA-9E7749E2F0B5}"/>
              </a:ext>
            </a:extLst>
          </p:cNvPr>
          <p:cNvSpPr txBox="1">
            <a:spLocks/>
          </p:cNvSpPr>
          <p:nvPr userDrawn="1"/>
        </p:nvSpPr>
        <p:spPr>
          <a:xfrm>
            <a:off x="2807493" y="6455976"/>
            <a:ext cx="3529013" cy="242088"/>
          </a:xfrm>
          <a:prstGeom prst="rect">
            <a:avLst/>
          </a:prstGeom>
        </p:spPr>
        <p:txBody>
          <a:bodyPr vert="horz" lIns="68580" tIns="34290" rIns="68580" bIns="3429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800" b="1" kern="4600" spc="0" baseline="0">
                <a:solidFill>
                  <a:schemeClr val="tx1"/>
                </a:solidFill>
                <a:latin typeface="Arial MT Std" panose="020B0402020200020204" pitchFamily="34" charset="0"/>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CA" sz="900" b="0" spc="0" baseline="0" dirty="0">
                <a:solidFill>
                  <a:schemeClr val="bg1"/>
                </a:solidFill>
                <a:latin typeface="+mn-lt"/>
              </a:rPr>
              <a:t>Delivering insight through data for a better Canada</a:t>
            </a:r>
            <a:endParaRPr lang="en-US" sz="900" b="0" spc="0" baseline="0" dirty="0">
              <a:solidFill>
                <a:schemeClr val="bg1"/>
              </a:solidFill>
              <a:latin typeface="+mn-lt"/>
            </a:endParaRPr>
          </a:p>
        </p:txBody>
      </p:sp>
    </p:spTree>
    <p:extLst>
      <p:ext uri="{BB962C8B-B14F-4D97-AF65-F5344CB8AC3E}">
        <p14:creationId xmlns:p14="http://schemas.microsoft.com/office/powerpoint/2010/main" val="7635525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 xmlns:a16="http://schemas.microsoft.com/office/drawing/2014/main" id="{BD8042DF-D6CA-C54C-B4D1-49EAF075C121}"/>
              </a:ext>
            </a:extLst>
          </p:cNvPr>
          <p:cNvPicPr>
            <a:picLocks noChangeAspect="1"/>
          </p:cNvPicPr>
          <p:nvPr userDrawn="1"/>
        </p:nvPicPr>
        <p:blipFill>
          <a:blip r:embed="rId3"/>
          <a:stretch>
            <a:fillRect/>
          </a:stretch>
        </p:blipFill>
        <p:spPr>
          <a:xfrm>
            <a:off x="6138472" y="-226050"/>
            <a:ext cx="3005528" cy="1460500"/>
          </a:xfrm>
          <a:prstGeom prst="rect">
            <a:avLst/>
          </a:prstGeom>
        </p:spPr>
      </p:pic>
      <p:sp>
        <p:nvSpPr>
          <p:cNvPr id="2" name="Title 1">
            <a:extLst>
              <a:ext uri="{FF2B5EF4-FFF2-40B4-BE49-F238E27FC236}">
                <a16:creationId xmlns="" xmlns:a16="http://schemas.microsoft.com/office/drawing/2014/main" id="{34F190F8-0D08-1945-8123-F4A12E3B914A}"/>
              </a:ext>
            </a:extLst>
          </p:cNvPr>
          <p:cNvSpPr>
            <a:spLocks noGrp="1"/>
          </p:cNvSpPr>
          <p:nvPr>
            <p:ph type="title" hasCustomPrompt="1"/>
          </p:nvPr>
        </p:nvSpPr>
        <p:spPr>
          <a:xfrm>
            <a:off x="628650" y="1294410"/>
            <a:ext cx="7886700" cy="895042"/>
          </a:xfrm>
          <a:prstGeom prst="rect">
            <a:avLst/>
          </a:prstGeom>
        </p:spPr>
        <p:txBody>
          <a:bodyPr anchor="b">
            <a:normAutofit/>
          </a:bodyPr>
          <a:lstStyle>
            <a:lvl1pPr>
              <a:defRPr sz="1500" u="none">
                <a:latin typeface="Arial MT Std" panose="020B0402020200020204" pitchFamily="34" charset="0"/>
              </a:defRPr>
            </a:lvl1pPr>
          </a:lstStyle>
          <a:p>
            <a:r>
              <a:rPr lang="en-US" dirty="0"/>
              <a:t>CLICK TO EDIT MASTER TITLE STYLE</a:t>
            </a:r>
          </a:p>
        </p:txBody>
      </p:sp>
      <p:sp>
        <p:nvSpPr>
          <p:cNvPr id="3" name="Content Placeholder 2">
            <a:extLst>
              <a:ext uri="{FF2B5EF4-FFF2-40B4-BE49-F238E27FC236}">
                <a16:creationId xmlns="" xmlns:a16="http://schemas.microsoft.com/office/drawing/2014/main" id="{35D0CB7B-8791-AE45-8FD2-E35F039282BC}"/>
              </a:ext>
            </a:extLst>
          </p:cNvPr>
          <p:cNvSpPr>
            <a:spLocks noGrp="1"/>
          </p:cNvSpPr>
          <p:nvPr>
            <p:ph idx="1"/>
          </p:nvPr>
        </p:nvSpPr>
        <p:spPr>
          <a:xfrm>
            <a:off x="628650" y="2303813"/>
            <a:ext cx="7886700" cy="3628261"/>
          </a:xfrm>
          <a:prstGeom prst="rect">
            <a:avLst/>
          </a:prstGeom>
        </p:spPr>
        <p:txBody>
          <a:bodyPr>
            <a:normAutofit/>
          </a:bodyPr>
          <a:lstStyle>
            <a:lvl1pPr>
              <a:defRPr sz="1500">
                <a:latin typeface="Arial MT Std" panose="020B0402020200020204" pitchFamily="34" charset="0"/>
              </a:defRPr>
            </a:lvl1pPr>
            <a:lvl2pPr>
              <a:defRPr sz="1350">
                <a:latin typeface="Arial MT Std" panose="020B0402020200020204" pitchFamily="34" charset="0"/>
              </a:defRPr>
            </a:lvl2pPr>
            <a:lvl3pPr>
              <a:defRPr sz="1200">
                <a:latin typeface="Arial MT Std" panose="020B0402020200020204" pitchFamily="34" charset="0"/>
              </a:defRPr>
            </a:lvl3pPr>
            <a:lvl4pPr>
              <a:defRPr sz="1050">
                <a:latin typeface="Arial MT Std" panose="020B0402020200020204" pitchFamily="34" charset="0"/>
              </a:defRPr>
            </a:lvl4pPr>
            <a:lvl5pPr>
              <a:defRPr sz="1050">
                <a:latin typeface="Arial MT Std" panose="020B0402020200020204"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Subtitle 2">
            <a:extLst>
              <a:ext uri="{FF2B5EF4-FFF2-40B4-BE49-F238E27FC236}">
                <a16:creationId xmlns="" xmlns:a16="http://schemas.microsoft.com/office/drawing/2014/main" id="{698B9CE6-D98F-1843-B178-8BB7AD4DC082}"/>
              </a:ext>
            </a:extLst>
          </p:cNvPr>
          <p:cNvSpPr txBox="1">
            <a:spLocks/>
          </p:cNvSpPr>
          <p:nvPr userDrawn="1"/>
        </p:nvSpPr>
        <p:spPr>
          <a:xfrm>
            <a:off x="2807493" y="6455976"/>
            <a:ext cx="3529013" cy="242088"/>
          </a:xfrm>
          <a:prstGeom prst="rect">
            <a:avLst/>
          </a:prstGeom>
        </p:spPr>
        <p:txBody>
          <a:bodyPr vert="horz" lIns="68580" tIns="34290" rIns="68580" bIns="3429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800" b="1" kern="4600" spc="0" baseline="0">
                <a:solidFill>
                  <a:schemeClr val="tx1"/>
                </a:solidFill>
                <a:latin typeface="Arial MT Std" panose="020B0402020200020204" pitchFamily="34" charset="0"/>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CA" sz="900" b="0" spc="0" baseline="0" dirty="0">
                <a:solidFill>
                  <a:schemeClr val="bg1"/>
                </a:solidFill>
                <a:latin typeface="+mn-lt"/>
              </a:rPr>
              <a:t>Delivering insight through data for a better Canada</a:t>
            </a:r>
            <a:endParaRPr lang="en-US" sz="900" b="0" spc="0" baseline="0" dirty="0">
              <a:solidFill>
                <a:schemeClr val="bg1"/>
              </a:solidFill>
              <a:latin typeface="+mn-lt"/>
            </a:endParaRPr>
          </a:p>
        </p:txBody>
      </p:sp>
      <p:sp>
        <p:nvSpPr>
          <p:cNvPr id="7" name="Slide Number Placeholder 5">
            <a:extLst>
              <a:ext uri="{FF2B5EF4-FFF2-40B4-BE49-F238E27FC236}">
                <a16:creationId xmlns="" xmlns:a16="http://schemas.microsoft.com/office/drawing/2014/main" id="{60226A1F-D105-5543-88C8-44C54CF0A35D}"/>
              </a:ext>
            </a:extLst>
          </p:cNvPr>
          <p:cNvSpPr>
            <a:spLocks noGrp="1"/>
          </p:cNvSpPr>
          <p:nvPr>
            <p:ph type="sldNum" sz="quarter" idx="12"/>
          </p:nvPr>
        </p:nvSpPr>
        <p:spPr>
          <a:xfrm>
            <a:off x="8491126" y="5921009"/>
            <a:ext cx="333982" cy="254590"/>
          </a:xfrm>
          <a:prstGeom prst="rect">
            <a:avLst/>
          </a:prstGeom>
        </p:spPr>
        <p:txBody>
          <a:bodyPr/>
          <a:lstStyle>
            <a:lvl1pPr algn="r">
              <a:defRPr sz="800">
                <a:latin typeface="Arial MT Std" panose="020B0402020200020204" pitchFamily="34" charset="0"/>
              </a:defRPr>
            </a:lvl1pPr>
          </a:lstStyle>
          <a:p>
            <a:fld id="{EDB761FF-D525-D64B-8909-8CF25B3FD480}" type="slidenum">
              <a:rPr lang="en-US" smtClean="0"/>
              <a:pPr/>
              <a:t>‹#›</a:t>
            </a:fld>
            <a:endParaRPr lang="en-US" dirty="0"/>
          </a:p>
        </p:txBody>
      </p:sp>
    </p:spTree>
    <p:extLst>
      <p:ext uri="{BB962C8B-B14F-4D97-AF65-F5344CB8AC3E}">
        <p14:creationId xmlns:p14="http://schemas.microsoft.com/office/powerpoint/2010/main" val="5534002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9" name="Picture 8">
            <a:extLst>
              <a:ext uri="{FF2B5EF4-FFF2-40B4-BE49-F238E27FC236}">
                <a16:creationId xmlns="" xmlns:a16="http://schemas.microsoft.com/office/drawing/2014/main" id="{230A6984-BC7F-D144-AF57-8FDCF0C86515}"/>
              </a:ext>
            </a:extLst>
          </p:cNvPr>
          <p:cNvPicPr>
            <a:picLocks noChangeAspect="1"/>
          </p:cNvPicPr>
          <p:nvPr userDrawn="1"/>
        </p:nvPicPr>
        <p:blipFill>
          <a:blip r:embed="rId3"/>
          <a:stretch>
            <a:fillRect/>
          </a:stretch>
        </p:blipFill>
        <p:spPr>
          <a:xfrm>
            <a:off x="6138472" y="-226050"/>
            <a:ext cx="3005528" cy="1460500"/>
          </a:xfrm>
          <a:prstGeom prst="rect">
            <a:avLst/>
          </a:prstGeom>
        </p:spPr>
      </p:pic>
      <p:sp>
        <p:nvSpPr>
          <p:cNvPr id="2" name="Title 1">
            <a:extLst>
              <a:ext uri="{FF2B5EF4-FFF2-40B4-BE49-F238E27FC236}">
                <a16:creationId xmlns="" xmlns:a16="http://schemas.microsoft.com/office/drawing/2014/main" id="{0CA85CE2-762B-9C4F-B29F-5D8A941A19DD}"/>
              </a:ext>
            </a:extLst>
          </p:cNvPr>
          <p:cNvSpPr>
            <a:spLocks noGrp="1"/>
          </p:cNvSpPr>
          <p:nvPr>
            <p:ph type="title" hasCustomPrompt="1"/>
          </p:nvPr>
        </p:nvSpPr>
        <p:spPr>
          <a:xfrm>
            <a:off x="623888" y="1650105"/>
            <a:ext cx="7886700" cy="2852737"/>
          </a:xfrm>
          <a:prstGeom prst="rect">
            <a:avLst/>
          </a:prstGeom>
        </p:spPr>
        <p:txBody>
          <a:bodyPr anchor="b">
            <a:normAutofit/>
          </a:bodyPr>
          <a:lstStyle>
            <a:lvl1pPr>
              <a:defRPr sz="3000">
                <a:latin typeface="Arial MT Std" panose="020B0402020200020204" pitchFamily="34" charset="0"/>
              </a:defRPr>
            </a:lvl1pPr>
          </a:lstStyle>
          <a:p>
            <a:r>
              <a:rPr lang="en-US" dirty="0"/>
              <a:t>CLICK TO EDIT MASTER TITLE STYLE</a:t>
            </a:r>
          </a:p>
        </p:txBody>
      </p:sp>
      <p:sp>
        <p:nvSpPr>
          <p:cNvPr id="3" name="Text Placeholder 2">
            <a:extLst>
              <a:ext uri="{FF2B5EF4-FFF2-40B4-BE49-F238E27FC236}">
                <a16:creationId xmlns="" xmlns:a16="http://schemas.microsoft.com/office/drawing/2014/main" id="{9B547A7C-2582-B94D-B0CA-CE72B9DC3AC1}"/>
              </a:ext>
            </a:extLst>
          </p:cNvPr>
          <p:cNvSpPr>
            <a:spLocks noGrp="1"/>
          </p:cNvSpPr>
          <p:nvPr>
            <p:ph type="body" idx="1"/>
          </p:nvPr>
        </p:nvSpPr>
        <p:spPr>
          <a:xfrm>
            <a:off x="623888" y="4589465"/>
            <a:ext cx="7886700" cy="1342610"/>
          </a:xfrm>
          <a:prstGeom prst="rect">
            <a:avLst/>
          </a:prstGeom>
        </p:spPr>
        <p:txBody>
          <a:bodyPr>
            <a:normAutofit/>
          </a:bodyPr>
          <a:lstStyle>
            <a:lvl1pPr marL="0" indent="0">
              <a:buNone/>
              <a:defRPr sz="1200">
                <a:solidFill>
                  <a:schemeClr val="tx1"/>
                </a:solidFill>
                <a:latin typeface="Arial MT Std" panose="020B0402020200020204" pitchFamily="34"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smtClean="0"/>
              <a:t>Click to edit Master text styles</a:t>
            </a:r>
          </a:p>
        </p:txBody>
      </p:sp>
      <p:sp>
        <p:nvSpPr>
          <p:cNvPr id="11" name="Slide Number Placeholder 5">
            <a:extLst>
              <a:ext uri="{FF2B5EF4-FFF2-40B4-BE49-F238E27FC236}">
                <a16:creationId xmlns="" xmlns:a16="http://schemas.microsoft.com/office/drawing/2014/main" id="{052701DC-7B2B-D54E-891F-CC1877564967}"/>
              </a:ext>
            </a:extLst>
          </p:cNvPr>
          <p:cNvSpPr>
            <a:spLocks noGrp="1"/>
          </p:cNvSpPr>
          <p:nvPr>
            <p:ph type="sldNum" sz="quarter" idx="12"/>
          </p:nvPr>
        </p:nvSpPr>
        <p:spPr>
          <a:xfrm>
            <a:off x="8491126" y="5921009"/>
            <a:ext cx="333982" cy="254590"/>
          </a:xfrm>
          <a:prstGeom prst="rect">
            <a:avLst/>
          </a:prstGeom>
        </p:spPr>
        <p:txBody>
          <a:bodyPr/>
          <a:lstStyle>
            <a:lvl1pPr algn="r">
              <a:defRPr sz="800">
                <a:latin typeface="Arial MT Std" panose="020B0402020200020204" pitchFamily="34" charset="0"/>
              </a:defRPr>
            </a:lvl1pPr>
          </a:lstStyle>
          <a:p>
            <a:fld id="{EDB761FF-D525-D64B-8909-8CF25B3FD480}" type="slidenum">
              <a:rPr lang="en-US" smtClean="0"/>
              <a:pPr/>
              <a:t>‹#›</a:t>
            </a:fld>
            <a:endParaRPr lang="en-US" dirty="0"/>
          </a:p>
        </p:txBody>
      </p:sp>
      <p:sp>
        <p:nvSpPr>
          <p:cNvPr id="12" name="Subtitle 2">
            <a:extLst>
              <a:ext uri="{FF2B5EF4-FFF2-40B4-BE49-F238E27FC236}">
                <a16:creationId xmlns="" xmlns:a16="http://schemas.microsoft.com/office/drawing/2014/main" id="{BE097BAA-7985-8846-9CDB-5F90D22BA7BD}"/>
              </a:ext>
            </a:extLst>
          </p:cNvPr>
          <p:cNvSpPr txBox="1">
            <a:spLocks/>
          </p:cNvSpPr>
          <p:nvPr userDrawn="1"/>
        </p:nvSpPr>
        <p:spPr>
          <a:xfrm>
            <a:off x="2807493" y="6455976"/>
            <a:ext cx="3529013" cy="242088"/>
          </a:xfrm>
          <a:prstGeom prst="rect">
            <a:avLst/>
          </a:prstGeom>
        </p:spPr>
        <p:txBody>
          <a:bodyPr vert="horz" lIns="68580" tIns="34290" rIns="68580" bIns="3429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800" b="1" kern="4600" spc="0" baseline="0">
                <a:solidFill>
                  <a:schemeClr val="tx1"/>
                </a:solidFill>
                <a:latin typeface="Arial MT Std" panose="020B0402020200020204" pitchFamily="34" charset="0"/>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CA" sz="900" b="0" spc="0" baseline="0" dirty="0">
                <a:solidFill>
                  <a:schemeClr val="bg1"/>
                </a:solidFill>
                <a:latin typeface="+mn-lt"/>
              </a:rPr>
              <a:t>Delivering insight through data for a better Canada</a:t>
            </a:r>
            <a:endParaRPr lang="en-US" sz="900" b="0" spc="0" baseline="0" dirty="0">
              <a:solidFill>
                <a:schemeClr val="bg1"/>
              </a:solidFill>
              <a:latin typeface="+mn-lt"/>
            </a:endParaRPr>
          </a:p>
        </p:txBody>
      </p:sp>
    </p:spTree>
    <p:extLst>
      <p:ext uri="{BB962C8B-B14F-4D97-AF65-F5344CB8AC3E}">
        <p14:creationId xmlns:p14="http://schemas.microsoft.com/office/powerpoint/2010/main" val="42449201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9" name="Picture 8">
            <a:extLst>
              <a:ext uri="{FF2B5EF4-FFF2-40B4-BE49-F238E27FC236}">
                <a16:creationId xmlns="" xmlns:a16="http://schemas.microsoft.com/office/drawing/2014/main" id="{D9235FFA-E183-E64B-A48B-DBBE2E822AC7}"/>
              </a:ext>
            </a:extLst>
          </p:cNvPr>
          <p:cNvPicPr>
            <a:picLocks noChangeAspect="1"/>
          </p:cNvPicPr>
          <p:nvPr userDrawn="1"/>
        </p:nvPicPr>
        <p:blipFill>
          <a:blip r:embed="rId3"/>
          <a:stretch>
            <a:fillRect/>
          </a:stretch>
        </p:blipFill>
        <p:spPr>
          <a:xfrm>
            <a:off x="6138472" y="-226050"/>
            <a:ext cx="3005528" cy="1460500"/>
          </a:xfrm>
          <a:prstGeom prst="rect">
            <a:avLst/>
          </a:prstGeom>
        </p:spPr>
      </p:pic>
      <p:sp>
        <p:nvSpPr>
          <p:cNvPr id="2" name="Title 1">
            <a:extLst>
              <a:ext uri="{FF2B5EF4-FFF2-40B4-BE49-F238E27FC236}">
                <a16:creationId xmlns="" xmlns:a16="http://schemas.microsoft.com/office/drawing/2014/main" id="{84D0AD4E-6AB3-214B-A4E4-E20A50DF7520}"/>
              </a:ext>
            </a:extLst>
          </p:cNvPr>
          <p:cNvSpPr>
            <a:spLocks noGrp="1"/>
          </p:cNvSpPr>
          <p:nvPr>
            <p:ph type="title" hasCustomPrompt="1"/>
          </p:nvPr>
        </p:nvSpPr>
        <p:spPr>
          <a:xfrm>
            <a:off x="628650" y="1152144"/>
            <a:ext cx="7886700" cy="538544"/>
          </a:xfrm>
          <a:prstGeom prst="rect">
            <a:avLst/>
          </a:prstGeom>
        </p:spPr>
        <p:txBody>
          <a:bodyPr anchor="b">
            <a:noAutofit/>
          </a:bodyPr>
          <a:lstStyle>
            <a:lvl1pPr>
              <a:defRPr sz="1500">
                <a:latin typeface="Arial MT Std" panose="020B0402020200020204" pitchFamily="34" charset="0"/>
              </a:defRPr>
            </a:lvl1pPr>
          </a:lstStyle>
          <a:p>
            <a:r>
              <a:rPr lang="en-US" dirty="0"/>
              <a:t>CLICK TO EDIT MASTER TITLE STYLE</a:t>
            </a:r>
          </a:p>
        </p:txBody>
      </p:sp>
      <p:sp>
        <p:nvSpPr>
          <p:cNvPr id="3" name="Content Placeholder 2">
            <a:extLst>
              <a:ext uri="{FF2B5EF4-FFF2-40B4-BE49-F238E27FC236}">
                <a16:creationId xmlns="" xmlns:a16="http://schemas.microsoft.com/office/drawing/2014/main" id="{393BFCDB-AC25-4845-93D8-4FE6A2452AF6}"/>
              </a:ext>
            </a:extLst>
          </p:cNvPr>
          <p:cNvSpPr>
            <a:spLocks noGrp="1"/>
          </p:cNvSpPr>
          <p:nvPr>
            <p:ph sz="half" idx="1"/>
          </p:nvPr>
        </p:nvSpPr>
        <p:spPr>
          <a:xfrm>
            <a:off x="628650" y="1825625"/>
            <a:ext cx="3886200" cy="4114133"/>
          </a:xfrm>
          <a:prstGeom prst="rect">
            <a:avLst/>
          </a:prstGeom>
        </p:spPr>
        <p:txBody>
          <a:bodyPr>
            <a:normAutofit/>
          </a:bodyPr>
          <a:lstStyle>
            <a:lvl1pPr>
              <a:defRPr sz="1200">
                <a:latin typeface="Arial MT Std" panose="020B0402020200020204" pitchFamily="34" charset="0"/>
              </a:defRPr>
            </a:lvl1pPr>
            <a:lvl2pPr>
              <a:defRPr sz="1050">
                <a:latin typeface="Arial MT Std" panose="020B0402020200020204" pitchFamily="34" charset="0"/>
              </a:defRPr>
            </a:lvl2pPr>
            <a:lvl3pPr>
              <a:defRPr sz="900">
                <a:latin typeface="Arial MT Std" panose="020B0402020200020204" pitchFamily="34" charset="0"/>
              </a:defRPr>
            </a:lvl3pPr>
            <a:lvl4pPr>
              <a:defRPr sz="825">
                <a:latin typeface="Arial MT Std" panose="020B0402020200020204" pitchFamily="34" charset="0"/>
              </a:defRPr>
            </a:lvl4pPr>
            <a:lvl5pPr>
              <a:defRPr sz="825">
                <a:latin typeface="Arial MT Std" panose="020B0402020200020204"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a:extLst>
              <a:ext uri="{FF2B5EF4-FFF2-40B4-BE49-F238E27FC236}">
                <a16:creationId xmlns="" xmlns:a16="http://schemas.microsoft.com/office/drawing/2014/main" id="{F2469439-F6DE-1C4F-BF69-06F3A410960A}"/>
              </a:ext>
            </a:extLst>
          </p:cNvPr>
          <p:cNvSpPr>
            <a:spLocks noGrp="1"/>
          </p:cNvSpPr>
          <p:nvPr>
            <p:ph sz="half" idx="2"/>
          </p:nvPr>
        </p:nvSpPr>
        <p:spPr>
          <a:xfrm>
            <a:off x="4629150" y="1825625"/>
            <a:ext cx="3886200" cy="4114133"/>
          </a:xfrm>
          <a:prstGeom prst="rect">
            <a:avLst/>
          </a:prstGeom>
        </p:spPr>
        <p:txBody>
          <a:bodyPr>
            <a:normAutofit/>
          </a:bodyPr>
          <a:lstStyle>
            <a:lvl1pPr>
              <a:defRPr sz="1200">
                <a:latin typeface="Arial MT Std" panose="020B0402020200020204" pitchFamily="34" charset="0"/>
              </a:defRPr>
            </a:lvl1pPr>
            <a:lvl2pPr>
              <a:defRPr sz="1050">
                <a:latin typeface="Arial MT Std" panose="020B0402020200020204" pitchFamily="34" charset="0"/>
              </a:defRPr>
            </a:lvl2pPr>
            <a:lvl3pPr>
              <a:defRPr sz="900">
                <a:latin typeface="Arial MT Std" panose="020B0402020200020204" pitchFamily="34" charset="0"/>
              </a:defRPr>
            </a:lvl3pPr>
            <a:lvl4pPr>
              <a:defRPr sz="825">
                <a:latin typeface="Arial MT Std" panose="020B0402020200020204" pitchFamily="34" charset="0"/>
              </a:defRPr>
            </a:lvl4pPr>
            <a:lvl5pPr>
              <a:defRPr sz="825">
                <a:latin typeface="Arial MT Std" panose="020B0402020200020204"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2" name="Slide Number Placeholder 5">
            <a:extLst>
              <a:ext uri="{FF2B5EF4-FFF2-40B4-BE49-F238E27FC236}">
                <a16:creationId xmlns="" xmlns:a16="http://schemas.microsoft.com/office/drawing/2014/main" id="{906DD61B-D42A-2F4E-8796-F57BABF5ED02}"/>
              </a:ext>
            </a:extLst>
          </p:cNvPr>
          <p:cNvSpPr>
            <a:spLocks noGrp="1"/>
          </p:cNvSpPr>
          <p:nvPr>
            <p:ph type="sldNum" sz="quarter" idx="12"/>
          </p:nvPr>
        </p:nvSpPr>
        <p:spPr>
          <a:xfrm>
            <a:off x="8491126" y="5921009"/>
            <a:ext cx="333982" cy="254590"/>
          </a:xfrm>
          <a:prstGeom prst="rect">
            <a:avLst/>
          </a:prstGeom>
        </p:spPr>
        <p:txBody>
          <a:bodyPr/>
          <a:lstStyle>
            <a:lvl1pPr algn="r">
              <a:defRPr sz="800">
                <a:latin typeface="Arial MT Std" panose="020B0402020200020204" pitchFamily="34" charset="0"/>
              </a:defRPr>
            </a:lvl1pPr>
          </a:lstStyle>
          <a:p>
            <a:fld id="{EDB761FF-D525-D64B-8909-8CF25B3FD480}" type="slidenum">
              <a:rPr lang="en-US" smtClean="0"/>
              <a:pPr/>
              <a:t>‹#›</a:t>
            </a:fld>
            <a:endParaRPr lang="en-US" dirty="0"/>
          </a:p>
        </p:txBody>
      </p:sp>
      <p:sp>
        <p:nvSpPr>
          <p:cNvPr id="13" name="Subtitle 2">
            <a:extLst>
              <a:ext uri="{FF2B5EF4-FFF2-40B4-BE49-F238E27FC236}">
                <a16:creationId xmlns="" xmlns:a16="http://schemas.microsoft.com/office/drawing/2014/main" id="{B05CD447-7EEF-3041-9A9E-A01858D0019C}"/>
              </a:ext>
            </a:extLst>
          </p:cNvPr>
          <p:cNvSpPr txBox="1">
            <a:spLocks/>
          </p:cNvSpPr>
          <p:nvPr userDrawn="1"/>
        </p:nvSpPr>
        <p:spPr>
          <a:xfrm>
            <a:off x="2807493" y="6455976"/>
            <a:ext cx="3529013" cy="242088"/>
          </a:xfrm>
          <a:prstGeom prst="rect">
            <a:avLst/>
          </a:prstGeom>
        </p:spPr>
        <p:txBody>
          <a:bodyPr vert="horz" lIns="68580" tIns="34290" rIns="68580" bIns="3429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800" b="1" kern="4600" spc="0" baseline="0">
                <a:solidFill>
                  <a:schemeClr val="tx1"/>
                </a:solidFill>
                <a:latin typeface="Arial MT Std" panose="020B0402020200020204" pitchFamily="34" charset="0"/>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CA" sz="900" b="0" spc="0" baseline="0" dirty="0">
                <a:solidFill>
                  <a:schemeClr val="bg1"/>
                </a:solidFill>
                <a:latin typeface="+mn-lt"/>
              </a:rPr>
              <a:t>Delivering insight through data for a better Canada</a:t>
            </a:r>
            <a:endParaRPr lang="en-US" sz="900" b="0" spc="0" baseline="0" dirty="0">
              <a:solidFill>
                <a:schemeClr val="bg1"/>
              </a:solidFill>
              <a:latin typeface="+mn-lt"/>
            </a:endParaRPr>
          </a:p>
        </p:txBody>
      </p:sp>
    </p:spTree>
    <p:extLst>
      <p:ext uri="{BB962C8B-B14F-4D97-AF65-F5344CB8AC3E}">
        <p14:creationId xmlns:p14="http://schemas.microsoft.com/office/powerpoint/2010/main" val="34076222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 xmlns:a16="http://schemas.microsoft.com/office/drawing/2014/main" id="{40649C26-7612-444C-99FB-6885558067EC}"/>
              </a:ext>
            </a:extLst>
          </p:cNvPr>
          <p:cNvPicPr>
            <a:picLocks noChangeAspect="1"/>
          </p:cNvPicPr>
          <p:nvPr userDrawn="1"/>
        </p:nvPicPr>
        <p:blipFill>
          <a:blip r:embed="rId3"/>
          <a:stretch>
            <a:fillRect/>
          </a:stretch>
        </p:blipFill>
        <p:spPr>
          <a:xfrm>
            <a:off x="6138472" y="-226050"/>
            <a:ext cx="3005528" cy="1460500"/>
          </a:xfrm>
          <a:prstGeom prst="rect">
            <a:avLst/>
          </a:prstGeom>
        </p:spPr>
      </p:pic>
      <p:sp>
        <p:nvSpPr>
          <p:cNvPr id="3" name="Text Placeholder 2">
            <a:extLst>
              <a:ext uri="{FF2B5EF4-FFF2-40B4-BE49-F238E27FC236}">
                <a16:creationId xmlns="" xmlns:a16="http://schemas.microsoft.com/office/drawing/2014/main" id="{6025CCEC-8CE8-A349-8EF6-399A8DC9DAD6}"/>
              </a:ext>
            </a:extLst>
          </p:cNvPr>
          <p:cNvSpPr>
            <a:spLocks noGrp="1"/>
          </p:cNvSpPr>
          <p:nvPr>
            <p:ph type="body" idx="1" hasCustomPrompt="1"/>
          </p:nvPr>
        </p:nvSpPr>
        <p:spPr>
          <a:xfrm>
            <a:off x="629842" y="1817461"/>
            <a:ext cx="3868340" cy="687614"/>
          </a:xfrm>
          <a:prstGeom prst="rect">
            <a:avLst/>
          </a:prstGeom>
        </p:spPr>
        <p:txBody>
          <a:bodyPr anchor="b">
            <a:normAutofit/>
          </a:bodyPr>
          <a:lstStyle>
            <a:lvl1pPr marL="0" indent="0">
              <a:buNone/>
              <a:defRPr sz="1350" b="0">
                <a:latin typeface="Arial MT Std" panose="020B0402020200020204" pitchFamily="34" charset="0"/>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dirty="0"/>
              <a:t>EDIT MASTER TEXT STYLES</a:t>
            </a:r>
          </a:p>
        </p:txBody>
      </p:sp>
      <p:sp>
        <p:nvSpPr>
          <p:cNvPr id="4" name="Content Placeholder 3">
            <a:extLst>
              <a:ext uri="{FF2B5EF4-FFF2-40B4-BE49-F238E27FC236}">
                <a16:creationId xmlns="" xmlns:a16="http://schemas.microsoft.com/office/drawing/2014/main" id="{18B6288D-1486-174E-8027-9566C127ED22}"/>
              </a:ext>
            </a:extLst>
          </p:cNvPr>
          <p:cNvSpPr>
            <a:spLocks noGrp="1"/>
          </p:cNvSpPr>
          <p:nvPr>
            <p:ph sz="half" idx="2"/>
          </p:nvPr>
        </p:nvSpPr>
        <p:spPr>
          <a:xfrm>
            <a:off x="629842" y="2505075"/>
            <a:ext cx="3868340" cy="3442367"/>
          </a:xfrm>
          <a:prstGeom prst="rect">
            <a:avLst/>
          </a:prstGeom>
        </p:spPr>
        <p:txBody>
          <a:bodyPr>
            <a:normAutofit/>
          </a:bodyPr>
          <a:lstStyle>
            <a:lvl1pPr>
              <a:defRPr sz="1200">
                <a:latin typeface="Arial MT Std" panose="020B0402020200020204" pitchFamily="34" charset="0"/>
              </a:defRPr>
            </a:lvl1pPr>
            <a:lvl2pPr>
              <a:defRPr sz="1050">
                <a:latin typeface="Arial MT Std" panose="020B0402020200020204" pitchFamily="34" charset="0"/>
              </a:defRPr>
            </a:lvl2pPr>
            <a:lvl3pPr>
              <a:defRPr sz="900">
                <a:latin typeface="Arial MT Std" panose="020B0402020200020204" pitchFamily="34" charset="0"/>
              </a:defRPr>
            </a:lvl3pPr>
            <a:lvl4pPr>
              <a:defRPr sz="825">
                <a:latin typeface="Arial MT Std" panose="020B0402020200020204" pitchFamily="34" charset="0"/>
              </a:defRPr>
            </a:lvl4pPr>
            <a:lvl5pPr>
              <a:defRPr sz="825">
                <a:latin typeface="Arial MT Std" panose="020B0402020200020204"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a:extLst>
              <a:ext uri="{FF2B5EF4-FFF2-40B4-BE49-F238E27FC236}">
                <a16:creationId xmlns="" xmlns:a16="http://schemas.microsoft.com/office/drawing/2014/main" id="{95847CF6-9394-5B4B-8220-7B71F29DB861}"/>
              </a:ext>
            </a:extLst>
          </p:cNvPr>
          <p:cNvSpPr>
            <a:spLocks noGrp="1"/>
          </p:cNvSpPr>
          <p:nvPr>
            <p:ph type="body" sz="quarter" idx="3" hasCustomPrompt="1"/>
          </p:nvPr>
        </p:nvSpPr>
        <p:spPr>
          <a:xfrm>
            <a:off x="4629150" y="1817461"/>
            <a:ext cx="3887391" cy="687614"/>
          </a:xfrm>
          <a:prstGeom prst="rect">
            <a:avLst/>
          </a:prstGeom>
        </p:spPr>
        <p:txBody>
          <a:bodyPr anchor="b">
            <a:normAutofit/>
          </a:bodyPr>
          <a:lstStyle>
            <a:lvl1pPr marL="0" indent="0">
              <a:buNone/>
              <a:defRPr sz="1350" b="0">
                <a:latin typeface="Arial MT Std" panose="020B0402020200020204" pitchFamily="34" charset="0"/>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dirty="0"/>
              <a:t>EDIT MASTER TEXT STYLES</a:t>
            </a:r>
          </a:p>
        </p:txBody>
      </p:sp>
      <p:sp>
        <p:nvSpPr>
          <p:cNvPr id="6" name="Content Placeholder 5">
            <a:extLst>
              <a:ext uri="{FF2B5EF4-FFF2-40B4-BE49-F238E27FC236}">
                <a16:creationId xmlns="" xmlns:a16="http://schemas.microsoft.com/office/drawing/2014/main" id="{1D0A9809-9CAB-EB48-A314-EFB972167AF3}"/>
              </a:ext>
            </a:extLst>
          </p:cNvPr>
          <p:cNvSpPr>
            <a:spLocks noGrp="1"/>
          </p:cNvSpPr>
          <p:nvPr>
            <p:ph sz="quarter" idx="4"/>
          </p:nvPr>
        </p:nvSpPr>
        <p:spPr>
          <a:xfrm>
            <a:off x="4629150" y="2505075"/>
            <a:ext cx="3887391" cy="3442367"/>
          </a:xfrm>
          <a:prstGeom prst="rect">
            <a:avLst/>
          </a:prstGeom>
        </p:spPr>
        <p:txBody>
          <a:bodyPr>
            <a:normAutofit/>
          </a:bodyPr>
          <a:lstStyle>
            <a:lvl1pPr>
              <a:defRPr sz="1200">
                <a:latin typeface="Arial MT Std" panose="020B0402020200020204" pitchFamily="34" charset="0"/>
              </a:defRPr>
            </a:lvl1pPr>
            <a:lvl2pPr>
              <a:defRPr sz="1050">
                <a:latin typeface="Arial MT Std" panose="020B0402020200020204" pitchFamily="34" charset="0"/>
              </a:defRPr>
            </a:lvl2pPr>
            <a:lvl3pPr>
              <a:defRPr sz="900">
                <a:latin typeface="Arial MT Std" panose="020B0402020200020204" pitchFamily="34" charset="0"/>
              </a:defRPr>
            </a:lvl3pPr>
            <a:lvl4pPr>
              <a:defRPr sz="825">
                <a:latin typeface="Arial MT Std" panose="020B0402020200020204" pitchFamily="34" charset="0"/>
              </a:defRPr>
            </a:lvl4pPr>
            <a:lvl5pPr>
              <a:defRPr sz="825">
                <a:latin typeface="Arial MT Std" panose="020B0402020200020204"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2" name="Title 1">
            <a:extLst>
              <a:ext uri="{FF2B5EF4-FFF2-40B4-BE49-F238E27FC236}">
                <a16:creationId xmlns="" xmlns:a16="http://schemas.microsoft.com/office/drawing/2014/main" id="{585302A5-2089-074D-816D-EAD2D14CDF96}"/>
              </a:ext>
            </a:extLst>
          </p:cNvPr>
          <p:cNvSpPr>
            <a:spLocks noGrp="1"/>
          </p:cNvSpPr>
          <p:nvPr>
            <p:ph type="title" hasCustomPrompt="1"/>
          </p:nvPr>
        </p:nvSpPr>
        <p:spPr>
          <a:xfrm>
            <a:off x="628650" y="1152144"/>
            <a:ext cx="7886700" cy="538544"/>
          </a:xfrm>
          <a:prstGeom prst="rect">
            <a:avLst/>
          </a:prstGeom>
        </p:spPr>
        <p:txBody>
          <a:bodyPr anchor="b">
            <a:noAutofit/>
          </a:bodyPr>
          <a:lstStyle>
            <a:lvl1pPr>
              <a:defRPr sz="1500">
                <a:latin typeface="Arial MT Std" panose="020B0402020200020204" pitchFamily="34" charset="0"/>
              </a:defRPr>
            </a:lvl1pPr>
          </a:lstStyle>
          <a:p>
            <a:r>
              <a:rPr lang="en-US" dirty="0"/>
              <a:t>CLICK TO EDIT MASTER TITLE STYLE</a:t>
            </a:r>
          </a:p>
        </p:txBody>
      </p:sp>
      <p:sp>
        <p:nvSpPr>
          <p:cNvPr id="15" name="Slide Number Placeholder 5">
            <a:extLst>
              <a:ext uri="{FF2B5EF4-FFF2-40B4-BE49-F238E27FC236}">
                <a16:creationId xmlns="" xmlns:a16="http://schemas.microsoft.com/office/drawing/2014/main" id="{FC77CFC8-067E-DA4B-96A3-295B5CF96788}"/>
              </a:ext>
            </a:extLst>
          </p:cNvPr>
          <p:cNvSpPr>
            <a:spLocks noGrp="1"/>
          </p:cNvSpPr>
          <p:nvPr>
            <p:ph type="sldNum" sz="quarter" idx="12"/>
          </p:nvPr>
        </p:nvSpPr>
        <p:spPr>
          <a:xfrm>
            <a:off x="8491126" y="5921009"/>
            <a:ext cx="333982" cy="254590"/>
          </a:xfrm>
          <a:prstGeom prst="rect">
            <a:avLst/>
          </a:prstGeom>
        </p:spPr>
        <p:txBody>
          <a:bodyPr/>
          <a:lstStyle>
            <a:lvl1pPr algn="r">
              <a:defRPr sz="800">
                <a:latin typeface="Arial MT Std" panose="020B0402020200020204" pitchFamily="34" charset="0"/>
              </a:defRPr>
            </a:lvl1pPr>
          </a:lstStyle>
          <a:p>
            <a:fld id="{EDB761FF-D525-D64B-8909-8CF25B3FD480}" type="slidenum">
              <a:rPr lang="en-US" smtClean="0"/>
              <a:pPr/>
              <a:t>‹#›</a:t>
            </a:fld>
            <a:endParaRPr lang="en-US" dirty="0"/>
          </a:p>
        </p:txBody>
      </p:sp>
      <p:sp>
        <p:nvSpPr>
          <p:cNvPr id="16" name="Subtitle 2">
            <a:extLst>
              <a:ext uri="{FF2B5EF4-FFF2-40B4-BE49-F238E27FC236}">
                <a16:creationId xmlns="" xmlns:a16="http://schemas.microsoft.com/office/drawing/2014/main" id="{EB74D445-C25D-F243-ABB1-8AA29D1ED8F0}"/>
              </a:ext>
            </a:extLst>
          </p:cNvPr>
          <p:cNvSpPr txBox="1">
            <a:spLocks/>
          </p:cNvSpPr>
          <p:nvPr userDrawn="1"/>
        </p:nvSpPr>
        <p:spPr>
          <a:xfrm>
            <a:off x="2807493" y="6455976"/>
            <a:ext cx="3529013" cy="242088"/>
          </a:xfrm>
          <a:prstGeom prst="rect">
            <a:avLst/>
          </a:prstGeom>
        </p:spPr>
        <p:txBody>
          <a:bodyPr vert="horz" lIns="68580" tIns="34290" rIns="68580" bIns="3429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800" b="1" kern="4600" spc="0" baseline="0">
                <a:solidFill>
                  <a:schemeClr val="tx1"/>
                </a:solidFill>
                <a:latin typeface="Arial MT Std" panose="020B0402020200020204" pitchFamily="34" charset="0"/>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CA" sz="900" b="0" spc="0" baseline="0" dirty="0">
                <a:solidFill>
                  <a:schemeClr val="bg1"/>
                </a:solidFill>
                <a:latin typeface="+mn-lt"/>
              </a:rPr>
              <a:t>Delivering insight through data for a better Canada</a:t>
            </a:r>
            <a:endParaRPr lang="en-US" sz="900" b="0" spc="0" baseline="0" dirty="0">
              <a:solidFill>
                <a:schemeClr val="bg1"/>
              </a:solidFill>
              <a:latin typeface="+mn-lt"/>
            </a:endParaRPr>
          </a:p>
        </p:txBody>
      </p:sp>
    </p:spTree>
    <p:extLst>
      <p:ext uri="{BB962C8B-B14F-4D97-AF65-F5344CB8AC3E}">
        <p14:creationId xmlns:p14="http://schemas.microsoft.com/office/powerpoint/2010/main" val="33336414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7" name="Picture 6">
            <a:extLst>
              <a:ext uri="{FF2B5EF4-FFF2-40B4-BE49-F238E27FC236}">
                <a16:creationId xmlns="" xmlns:a16="http://schemas.microsoft.com/office/drawing/2014/main" id="{D493E133-8C24-484A-8624-466193203F0F}"/>
              </a:ext>
            </a:extLst>
          </p:cNvPr>
          <p:cNvPicPr>
            <a:picLocks noChangeAspect="1"/>
          </p:cNvPicPr>
          <p:nvPr userDrawn="1"/>
        </p:nvPicPr>
        <p:blipFill>
          <a:blip r:embed="rId3"/>
          <a:stretch>
            <a:fillRect/>
          </a:stretch>
        </p:blipFill>
        <p:spPr>
          <a:xfrm>
            <a:off x="6138472" y="-226050"/>
            <a:ext cx="3005528" cy="1460500"/>
          </a:xfrm>
          <a:prstGeom prst="rect">
            <a:avLst/>
          </a:prstGeom>
        </p:spPr>
      </p:pic>
      <p:sp>
        <p:nvSpPr>
          <p:cNvPr id="8" name="Title 1">
            <a:extLst>
              <a:ext uri="{FF2B5EF4-FFF2-40B4-BE49-F238E27FC236}">
                <a16:creationId xmlns="" xmlns:a16="http://schemas.microsoft.com/office/drawing/2014/main" id="{F8929614-25E8-7C40-B3D8-97B8D703FBC4}"/>
              </a:ext>
            </a:extLst>
          </p:cNvPr>
          <p:cNvSpPr>
            <a:spLocks noGrp="1"/>
          </p:cNvSpPr>
          <p:nvPr>
            <p:ph type="title" hasCustomPrompt="1"/>
          </p:nvPr>
        </p:nvSpPr>
        <p:spPr>
          <a:xfrm>
            <a:off x="628650" y="1152144"/>
            <a:ext cx="7886700" cy="538544"/>
          </a:xfrm>
          <a:prstGeom prst="rect">
            <a:avLst/>
          </a:prstGeom>
        </p:spPr>
        <p:txBody>
          <a:bodyPr anchor="b">
            <a:noAutofit/>
          </a:bodyPr>
          <a:lstStyle>
            <a:lvl1pPr>
              <a:defRPr sz="1500">
                <a:latin typeface="Arial MT Std" panose="020B0402020200020204" pitchFamily="34" charset="0"/>
              </a:defRPr>
            </a:lvl1pPr>
          </a:lstStyle>
          <a:p>
            <a:r>
              <a:rPr lang="en-US" dirty="0"/>
              <a:t>CLICK TO EDIT MASTER TITLE STYLE</a:t>
            </a:r>
          </a:p>
        </p:txBody>
      </p:sp>
      <p:sp>
        <p:nvSpPr>
          <p:cNvPr id="11" name="Slide Number Placeholder 5">
            <a:extLst>
              <a:ext uri="{FF2B5EF4-FFF2-40B4-BE49-F238E27FC236}">
                <a16:creationId xmlns="" xmlns:a16="http://schemas.microsoft.com/office/drawing/2014/main" id="{BA9B4C8D-BDB6-2043-9291-BD7FAA250B28}"/>
              </a:ext>
            </a:extLst>
          </p:cNvPr>
          <p:cNvSpPr>
            <a:spLocks noGrp="1"/>
          </p:cNvSpPr>
          <p:nvPr>
            <p:ph type="sldNum" sz="quarter" idx="12"/>
          </p:nvPr>
        </p:nvSpPr>
        <p:spPr>
          <a:xfrm>
            <a:off x="8491126" y="5921009"/>
            <a:ext cx="333982" cy="254590"/>
          </a:xfrm>
          <a:prstGeom prst="rect">
            <a:avLst/>
          </a:prstGeom>
        </p:spPr>
        <p:txBody>
          <a:bodyPr/>
          <a:lstStyle>
            <a:lvl1pPr algn="r">
              <a:defRPr sz="800">
                <a:latin typeface="Arial MT Std" panose="020B0402020200020204" pitchFamily="34" charset="0"/>
              </a:defRPr>
            </a:lvl1pPr>
          </a:lstStyle>
          <a:p>
            <a:fld id="{EDB761FF-D525-D64B-8909-8CF25B3FD480}" type="slidenum">
              <a:rPr lang="en-US" smtClean="0"/>
              <a:pPr/>
              <a:t>‹#›</a:t>
            </a:fld>
            <a:endParaRPr lang="en-US" dirty="0"/>
          </a:p>
        </p:txBody>
      </p:sp>
      <p:sp>
        <p:nvSpPr>
          <p:cNvPr id="12" name="Subtitle 2">
            <a:extLst>
              <a:ext uri="{FF2B5EF4-FFF2-40B4-BE49-F238E27FC236}">
                <a16:creationId xmlns="" xmlns:a16="http://schemas.microsoft.com/office/drawing/2014/main" id="{297694BE-5E00-A347-8EFE-0EC9A8E1B1FB}"/>
              </a:ext>
            </a:extLst>
          </p:cNvPr>
          <p:cNvSpPr txBox="1">
            <a:spLocks/>
          </p:cNvSpPr>
          <p:nvPr userDrawn="1"/>
        </p:nvSpPr>
        <p:spPr>
          <a:xfrm>
            <a:off x="2807493" y="6455976"/>
            <a:ext cx="3529013" cy="242088"/>
          </a:xfrm>
          <a:prstGeom prst="rect">
            <a:avLst/>
          </a:prstGeom>
        </p:spPr>
        <p:txBody>
          <a:bodyPr vert="horz" lIns="68580" tIns="34290" rIns="68580" bIns="3429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800" b="1" kern="4600" spc="0" baseline="0">
                <a:solidFill>
                  <a:schemeClr val="tx1"/>
                </a:solidFill>
                <a:latin typeface="Arial MT Std" panose="020B0402020200020204" pitchFamily="34" charset="0"/>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CA" sz="900" b="0" spc="0" baseline="0" dirty="0">
                <a:solidFill>
                  <a:schemeClr val="bg1"/>
                </a:solidFill>
                <a:latin typeface="+mn-lt"/>
              </a:rPr>
              <a:t>Delivering insight through data for a better Canada</a:t>
            </a:r>
            <a:endParaRPr lang="en-US" sz="900" b="0" spc="0" baseline="0" dirty="0">
              <a:solidFill>
                <a:schemeClr val="bg1"/>
              </a:solidFill>
              <a:latin typeface="+mn-lt"/>
            </a:endParaRPr>
          </a:p>
        </p:txBody>
      </p:sp>
    </p:spTree>
    <p:extLst>
      <p:ext uri="{BB962C8B-B14F-4D97-AF65-F5344CB8AC3E}">
        <p14:creationId xmlns:p14="http://schemas.microsoft.com/office/powerpoint/2010/main" val="25197382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 xmlns:a16="http://schemas.microsoft.com/office/drawing/2014/main" id="{505CD489-C97E-894B-8500-D101685036FF}"/>
              </a:ext>
            </a:extLst>
          </p:cNvPr>
          <p:cNvPicPr>
            <a:picLocks noChangeAspect="1"/>
          </p:cNvPicPr>
          <p:nvPr userDrawn="1"/>
        </p:nvPicPr>
        <p:blipFill>
          <a:blip r:embed="rId3"/>
          <a:stretch>
            <a:fillRect/>
          </a:stretch>
        </p:blipFill>
        <p:spPr>
          <a:xfrm>
            <a:off x="6138472" y="-226050"/>
            <a:ext cx="3005528" cy="1460500"/>
          </a:xfrm>
          <a:prstGeom prst="rect">
            <a:avLst/>
          </a:prstGeom>
        </p:spPr>
      </p:pic>
      <p:sp>
        <p:nvSpPr>
          <p:cNvPr id="7" name="Slide Number Placeholder 5">
            <a:extLst>
              <a:ext uri="{FF2B5EF4-FFF2-40B4-BE49-F238E27FC236}">
                <a16:creationId xmlns="" xmlns:a16="http://schemas.microsoft.com/office/drawing/2014/main" id="{E530FC22-43D0-C64D-82B5-B359DD23874C}"/>
              </a:ext>
            </a:extLst>
          </p:cNvPr>
          <p:cNvSpPr>
            <a:spLocks noGrp="1"/>
          </p:cNvSpPr>
          <p:nvPr>
            <p:ph type="sldNum" sz="quarter" idx="12"/>
          </p:nvPr>
        </p:nvSpPr>
        <p:spPr>
          <a:xfrm>
            <a:off x="8491126" y="5921009"/>
            <a:ext cx="333982" cy="254590"/>
          </a:xfrm>
          <a:prstGeom prst="rect">
            <a:avLst/>
          </a:prstGeom>
        </p:spPr>
        <p:txBody>
          <a:bodyPr/>
          <a:lstStyle>
            <a:lvl1pPr algn="r">
              <a:defRPr sz="800">
                <a:latin typeface="Arial MT Std" panose="020B0402020200020204" pitchFamily="34" charset="0"/>
              </a:defRPr>
            </a:lvl1pPr>
          </a:lstStyle>
          <a:p>
            <a:fld id="{EDB761FF-D525-D64B-8909-8CF25B3FD480}" type="slidenum">
              <a:rPr lang="en-US" smtClean="0"/>
              <a:pPr/>
              <a:t>‹#›</a:t>
            </a:fld>
            <a:endParaRPr lang="en-US" dirty="0"/>
          </a:p>
        </p:txBody>
      </p:sp>
      <p:sp>
        <p:nvSpPr>
          <p:cNvPr id="8" name="Subtitle 2">
            <a:extLst>
              <a:ext uri="{FF2B5EF4-FFF2-40B4-BE49-F238E27FC236}">
                <a16:creationId xmlns="" xmlns:a16="http://schemas.microsoft.com/office/drawing/2014/main" id="{6110D53E-99AA-EF4C-BF64-D29544A07C5D}"/>
              </a:ext>
            </a:extLst>
          </p:cNvPr>
          <p:cNvSpPr txBox="1">
            <a:spLocks/>
          </p:cNvSpPr>
          <p:nvPr userDrawn="1"/>
        </p:nvSpPr>
        <p:spPr>
          <a:xfrm>
            <a:off x="2807493" y="6455976"/>
            <a:ext cx="3529013" cy="242088"/>
          </a:xfrm>
          <a:prstGeom prst="rect">
            <a:avLst/>
          </a:prstGeom>
        </p:spPr>
        <p:txBody>
          <a:bodyPr vert="horz" lIns="68580" tIns="34290" rIns="68580" bIns="3429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800" b="1" kern="4600" spc="0" baseline="0">
                <a:solidFill>
                  <a:schemeClr val="tx1"/>
                </a:solidFill>
                <a:latin typeface="Arial MT Std" panose="020B0402020200020204" pitchFamily="34" charset="0"/>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CA" sz="900" b="0" spc="0" baseline="0" dirty="0">
                <a:solidFill>
                  <a:schemeClr val="bg1"/>
                </a:solidFill>
                <a:latin typeface="+mn-lt"/>
              </a:rPr>
              <a:t>Delivering insight through data for a better Canada</a:t>
            </a:r>
            <a:endParaRPr lang="en-US" sz="900" b="0" spc="0" baseline="0" dirty="0">
              <a:solidFill>
                <a:schemeClr val="bg1"/>
              </a:solidFill>
              <a:latin typeface="+mn-lt"/>
            </a:endParaRPr>
          </a:p>
        </p:txBody>
      </p:sp>
    </p:spTree>
    <p:extLst>
      <p:ext uri="{BB962C8B-B14F-4D97-AF65-F5344CB8AC3E}">
        <p14:creationId xmlns:p14="http://schemas.microsoft.com/office/powerpoint/2010/main" val="41287273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9" name="Picture 8">
            <a:extLst>
              <a:ext uri="{FF2B5EF4-FFF2-40B4-BE49-F238E27FC236}">
                <a16:creationId xmlns="" xmlns:a16="http://schemas.microsoft.com/office/drawing/2014/main" id="{4506E300-3473-574B-AEAC-B27BA195C70E}"/>
              </a:ext>
            </a:extLst>
          </p:cNvPr>
          <p:cNvPicPr>
            <a:picLocks noChangeAspect="1"/>
          </p:cNvPicPr>
          <p:nvPr userDrawn="1"/>
        </p:nvPicPr>
        <p:blipFill>
          <a:blip r:embed="rId3"/>
          <a:stretch>
            <a:fillRect/>
          </a:stretch>
        </p:blipFill>
        <p:spPr>
          <a:xfrm>
            <a:off x="6138472" y="-226050"/>
            <a:ext cx="3005528" cy="1460500"/>
          </a:xfrm>
          <a:prstGeom prst="rect">
            <a:avLst/>
          </a:prstGeom>
        </p:spPr>
      </p:pic>
      <p:sp>
        <p:nvSpPr>
          <p:cNvPr id="2" name="Title 1">
            <a:extLst>
              <a:ext uri="{FF2B5EF4-FFF2-40B4-BE49-F238E27FC236}">
                <a16:creationId xmlns="" xmlns:a16="http://schemas.microsoft.com/office/drawing/2014/main" id="{19A84D10-1CE3-4440-9E21-70C1471000A8}"/>
              </a:ext>
            </a:extLst>
          </p:cNvPr>
          <p:cNvSpPr>
            <a:spLocks noGrp="1"/>
          </p:cNvSpPr>
          <p:nvPr>
            <p:ph type="title" hasCustomPrompt="1"/>
          </p:nvPr>
        </p:nvSpPr>
        <p:spPr>
          <a:xfrm>
            <a:off x="629841" y="987425"/>
            <a:ext cx="2949178" cy="978535"/>
          </a:xfrm>
          <a:prstGeom prst="rect">
            <a:avLst/>
          </a:prstGeom>
        </p:spPr>
        <p:txBody>
          <a:bodyPr anchor="b">
            <a:normAutofit/>
          </a:bodyPr>
          <a:lstStyle>
            <a:lvl1pPr>
              <a:defRPr sz="1500">
                <a:latin typeface="Arial MT Std" panose="020B0402020200020204" pitchFamily="34" charset="0"/>
              </a:defRPr>
            </a:lvl1pPr>
          </a:lstStyle>
          <a:p>
            <a:r>
              <a:rPr lang="en-US" dirty="0"/>
              <a:t>CLICK TO EDIT </a:t>
            </a:r>
            <a:br>
              <a:rPr lang="en-US" dirty="0"/>
            </a:br>
            <a:r>
              <a:rPr lang="en-US" dirty="0"/>
              <a:t>MASTER TITLE STYLE</a:t>
            </a:r>
          </a:p>
        </p:txBody>
      </p:sp>
      <p:sp>
        <p:nvSpPr>
          <p:cNvPr id="3" name="Content Placeholder 2">
            <a:extLst>
              <a:ext uri="{FF2B5EF4-FFF2-40B4-BE49-F238E27FC236}">
                <a16:creationId xmlns="" xmlns:a16="http://schemas.microsoft.com/office/drawing/2014/main" id="{55567A0D-A607-2A40-9D63-1E72C786320C}"/>
              </a:ext>
            </a:extLst>
          </p:cNvPr>
          <p:cNvSpPr>
            <a:spLocks noGrp="1"/>
          </p:cNvSpPr>
          <p:nvPr>
            <p:ph idx="1"/>
          </p:nvPr>
        </p:nvSpPr>
        <p:spPr>
          <a:xfrm>
            <a:off x="3887391" y="987426"/>
            <a:ext cx="4629150" cy="4873625"/>
          </a:xfrm>
          <a:prstGeom prst="rect">
            <a:avLst/>
          </a:prstGeom>
        </p:spPr>
        <p:txBody>
          <a:bodyPr>
            <a:normAutofit/>
          </a:bodyPr>
          <a:lstStyle>
            <a:lvl1pPr>
              <a:defRPr sz="1200"/>
            </a:lvl1pPr>
            <a:lvl2pPr>
              <a:defRPr sz="1050"/>
            </a:lvl2pPr>
            <a:lvl3pPr>
              <a:defRPr sz="900"/>
            </a:lvl3pPr>
            <a:lvl4pPr>
              <a:defRPr sz="825"/>
            </a:lvl4pPr>
            <a:lvl5pPr>
              <a:defRPr sz="825"/>
            </a:lvl5pPr>
            <a:lvl6pPr>
              <a:defRPr sz="1500"/>
            </a:lvl6pPr>
            <a:lvl7pPr>
              <a:defRPr sz="1500"/>
            </a:lvl7pPr>
            <a:lvl8pPr>
              <a:defRPr sz="1500"/>
            </a:lvl8pPr>
            <a:lvl9pPr>
              <a:defRPr sz="15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a:extLst>
              <a:ext uri="{FF2B5EF4-FFF2-40B4-BE49-F238E27FC236}">
                <a16:creationId xmlns="" xmlns:a16="http://schemas.microsoft.com/office/drawing/2014/main" id="{E9AD4E7A-54D4-6645-A6AF-C4324CC7448E}"/>
              </a:ext>
            </a:extLst>
          </p:cNvPr>
          <p:cNvSpPr>
            <a:spLocks noGrp="1"/>
          </p:cNvSpPr>
          <p:nvPr>
            <p:ph type="body" sz="half" idx="2" hasCustomPrompt="1"/>
          </p:nvPr>
        </p:nvSpPr>
        <p:spPr>
          <a:xfrm>
            <a:off x="629841" y="2057400"/>
            <a:ext cx="2949178" cy="3811588"/>
          </a:xfrm>
          <a:prstGeom prst="rect">
            <a:avLst/>
          </a:prstGeom>
        </p:spPr>
        <p:txBody>
          <a:bodyPr/>
          <a:lstStyle>
            <a:lvl1pPr marL="0" indent="0">
              <a:buNone/>
              <a:defRPr sz="1200">
                <a:latin typeface="Arial MT Std" panose="020B0402020200020204" pitchFamily="34" charset="0"/>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dirty="0"/>
              <a:t>Edit master text styles</a:t>
            </a:r>
          </a:p>
        </p:txBody>
      </p:sp>
      <p:sp>
        <p:nvSpPr>
          <p:cNvPr id="12" name="Slide Number Placeholder 5">
            <a:extLst>
              <a:ext uri="{FF2B5EF4-FFF2-40B4-BE49-F238E27FC236}">
                <a16:creationId xmlns="" xmlns:a16="http://schemas.microsoft.com/office/drawing/2014/main" id="{0DE7DE39-1E83-254A-8454-37527E855772}"/>
              </a:ext>
            </a:extLst>
          </p:cNvPr>
          <p:cNvSpPr>
            <a:spLocks noGrp="1"/>
          </p:cNvSpPr>
          <p:nvPr>
            <p:ph type="sldNum" sz="quarter" idx="12"/>
          </p:nvPr>
        </p:nvSpPr>
        <p:spPr>
          <a:xfrm>
            <a:off x="8491126" y="5921009"/>
            <a:ext cx="333982" cy="254590"/>
          </a:xfrm>
          <a:prstGeom prst="rect">
            <a:avLst/>
          </a:prstGeom>
        </p:spPr>
        <p:txBody>
          <a:bodyPr/>
          <a:lstStyle>
            <a:lvl1pPr algn="r">
              <a:defRPr sz="800">
                <a:latin typeface="Arial MT Std" panose="020B0402020200020204" pitchFamily="34" charset="0"/>
              </a:defRPr>
            </a:lvl1pPr>
          </a:lstStyle>
          <a:p>
            <a:fld id="{EDB761FF-D525-D64B-8909-8CF25B3FD480}" type="slidenum">
              <a:rPr lang="en-US" smtClean="0"/>
              <a:pPr/>
              <a:t>‹#›</a:t>
            </a:fld>
            <a:endParaRPr lang="en-US" dirty="0"/>
          </a:p>
        </p:txBody>
      </p:sp>
      <p:sp>
        <p:nvSpPr>
          <p:cNvPr id="13" name="Subtitle 2">
            <a:extLst>
              <a:ext uri="{FF2B5EF4-FFF2-40B4-BE49-F238E27FC236}">
                <a16:creationId xmlns="" xmlns:a16="http://schemas.microsoft.com/office/drawing/2014/main" id="{4F14E506-89BE-BE46-90A3-90DA89A5AE6F}"/>
              </a:ext>
            </a:extLst>
          </p:cNvPr>
          <p:cNvSpPr txBox="1">
            <a:spLocks/>
          </p:cNvSpPr>
          <p:nvPr userDrawn="1"/>
        </p:nvSpPr>
        <p:spPr>
          <a:xfrm>
            <a:off x="2807493" y="6455976"/>
            <a:ext cx="3529013" cy="242088"/>
          </a:xfrm>
          <a:prstGeom prst="rect">
            <a:avLst/>
          </a:prstGeom>
        </p:spPr>
        <p:txBody>
          <a:bodyPr vert="horz" lIns="68580" tIns="34290" rIns="68580" bIns="3429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800" b="1" kern="4600" spc="0" baseline="0">
                <a:solidFill>
                  <a:schemeClr val="tx1"/>
                </a:solidFill>
                <a:latin typeface="Arial MT Std" panose="020B0402020200020204" pitchFamily="34" charset="0"/>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CA" sz="900" b="0" spc="0" baseline="0" dirty="0">
                <a:solidFill>
                  <a:schemeClr val="bg1"/>
                </a:solidFill>
                <a:latin typeface="+mn-lt"/>
              </a:rPr>
              <a:t>Delivering insight through data for a better Canada</a:t>
            </a:r>
            <a:endParaRPr lang="en-US" sz="900" b="0" spc="0" baseline="0" dirty="0">
              <a:solidFill>
                <a:schemeClr val="bg1"/>
              </a:solidFill>
              <a:latin typeface="+mn-lt"/>
            </a:endParaRPr>
          </a:p>
        </p:txBody>
      </p:sp>
    </p:spTree>
    <p:extLst>
      <p:ext uri="{BB962C8B-B14F-4D97-AF65-F5344CB8AC3E}">
        <p14:creationId xmlns:p14="http://schemas.microsoft.com/office/powerpoint/2010/main" val="24773508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8" name="Picture 7">
            <a:extLst>
              <a:ext uri="{FF2B5EF4-FFF2-40B4-BE49-F238E27FC236}">
                <a16:creationId xmlns="" xmlns:a16="http://schemas.microsoft.com/office/drawing/2014/main" id="{20345D2D-B6FE-794B-ACCE-8EBB8D9EB123}"/>
              </a:ext>
            </a:extLst>
          </p:cNvPr>
          <p:cNvPicPr>
            <a:picLocks noChangeAspect="1"/>
          </p:cNvPicPr>
          <p:nvPr userDrawn="1"/>
        </p:nvPicPr>
        <p:blipFill>
          <a:blip r:embed="rId3"/>
          <a:stretch>
            <a:fillRect/>
          </a:stretch>
        </p:blipFill>
        <p:spPr>
          <a:xfrm>
            <a:off x="6138472" y="-226050"/>
            <a:ext cx="3005528" cy="1460500"/>
          </a:xfrm>
          <a:prstGeom prst="rect">
            <a:avLst/>
          </a:prstGeom>
        </p:spPr>
      </p:pic>
      <p:sp>
        <p:nvSpPr>
          <p:cNvPr id="3" name="Picture Placeholder 2">
            <a:extLst>
              <a:ext uri="{FF2B5EF4-FFF2-40B4-BE49-F238E27FC236}">
                <a16:creationId xmlns="" xmlns:a16="http://schemas.microsoft.com/office/drawing/2014/main" id="{CE919A06-F4CD-CA4A-973D-806981699791}"/>
              </a:ext>
            </a:extLst>
          </p:cNvPr>
          <p:cNvSpPr>
            <a:spLocks noGrp="1"/>
          </p:cNvSpPr>
          <p:nvPr>
            <p:ph type="pic" idx="1" hasCustomPrompt="1"/>
          </p:nvPr>
        </p:nvSpPr>
        <p:spPr>
          <a:xfrm>
            <a:off x="3887391" y="987426"/>
            <a:ext cx="4629150" cy="4873625"/>
          </a:xfrm>
          <a:prstGeom prst="rect">
            <a:avLst/>
          </a:prstGeom>
        </p:spPr>
        <p:txBody>
          <a:bodyPr>
            <a:normAutofit/>
          </a:bodyPr>
          <a:lstStyle>
            <a:lvl1pPr marL="0" indent="0">
              <a:buNone/>
              <a:defRPr sz="1600">
                <a:latin typeface="Arial MT Std" panose="020B0402020200020204" pitchFamily="34" charset="0"/>
              </a:defRPr>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dirty="0"/>
              <a:t>CLICK ICON TO ADD PICTURE</a:t>
            </a:r>
          </a:p>
        </p:txBody>
      </p:sp>
      <p:sp>
        <p:nvSpPr>
          <p:cNvPr id="10" name="Title 1">
            <a:extLst>
              <a:ext uri="{FF2B5EF4-FFF2-40B4-BE49-F238E27FC236}">
                <a16:creationId xmlns="" xmlns:a16="http://schemas.microsoft.com/office/drawing/2014/main" id="{5E297C46-D278-1B45-850B-6B2A1027B762}"/>
              </a:ext>
            </a:extLst>
          </p:cNvPr>
          <p:cNvSpPr>
            <a:spLocks noGrp="1"/>
          </p:cNvSpPr>
          <p:nvPr>
            <p:ph type="title" hasCustomPrompt="1"/>
          </p:nvPr>
        </p:nvSpPr>
        <p:spPr>
          <a:xfrm>
            <a:off x="629841" y="987425"/>
            <a:ext cx="2949178" cy="978535"/>
          </a:xfrm>
          <a:prstGeom prst="rect">
            <a:avLst/>
          </a:prstGeom>
        </p:spPr>
        <p:txBody>
          <a:bodyPr anchor="b">
            <a:normAutofit/>
          </a:bodyPr>
          <a:lstStyle>
            <a:lvl1pPr>
              <a:defRPr sz="1500">
                <a:latin typeface="Arial MT Std" panose="020B0402020200020204" pitchFamily="34" charset="0"/>
              </a:defRPr>
            </a:lvl1pPr>
          </a:lstStyle>
          <a:p>
            <a:r>
              <a:rPr lang="en-US" dirty="0"/>
              <a:t>CLICK TO EDIT </a:t>
            </a:r>
            <a:br>
              <a:rPr lang="en-US" dirty="0"/>
            </a:br>
            <a:r>
              <a:rPr lang="en-US" dirty="0"/>
              <a:t>MASTER TITLE STYLE</a:t>
            </a:r>
          </a:p>
        </p:txBody>
      </p:sp>
      <p:sp>
        <p:nvSpPr>
          <p:cNvPr id="11" name="Text Placeholder 3">
            <a:extLst>
              <a:ext uri="{FF2B5EF4-FFF2-40B4-BE49-F238E27FC236}">
                <a16:creationId xmlns="" xmlns:a16="http://schemas.microsoft.com/office/drawing/2014/main" id="{B52E6762-2574-764E-99AC-78507C80B6B2}"/>
              </a:ext>
            </a:extLst>
          </p:cNvPr>
          <p:cNvSpPr>
            <a:spLocks noGrp="1"/>
          </p:cNvSpPr>
          <p:nvPr>
            <p:ph type="body" sz="half" idx="2" hasCustomPrompt="1"/>
          </p:nvPr>
        </p:nvSpPr>
        <p:spPr>
          <a:xfrm>
            <a:off x="629841" y="2057400"/>
            <a:ext cx="2949178" cy="3811588"/>
          </a:xfrm>
          <a:prstGeom prst="rect">
            <a:avLst/>
          </a:prstGeom>
        </p:spPr>
        <p:txBody>
          <a:bodyPr/>
          <a:lstStyle>
            <a:lvl1pPr marL="0" indent="0">
              <a:buNone/>
              <a:defRPr sz="1200">
                <a:latin typeface="Arial MT Std" panose="020B0402020200020204" pitchFamily="34" charset="0"/>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dirty="0"/>
              <a:t>Edit master text styles</a:t>
            </a:r>
          </a:p>
        </p:txBody>
      </p:sp>
      <p:sp>
        <p:nvSpPr>
          <p:cNvPr id="14" name="Slide Number Placeholder 5">
            <a:extLst>
              <a:ext uri="{FF2B5EF4-FFF2-40B4-BE49-F238E27FC236}">
                <a16:creationId xmlns="" xmlns:a16="http://schemas.microsoft.com/office/drawing/2014/main" id="{97374AA3-F4F7-844B-9252-3248168CE2D0}"/>
              </a:ext>
            </a:extLst>
          </p:cNvPr>
          <p:cNvSpPr>
            <a:spLocks noGrp="1"/>
          </p:cNvSpPr>
          <p:nvPr>
            <p:ph type="sldNum" sz="quarter" idx="12"/>
          </p:nvPr>
        </p:nvSpPr>
        <p:spPr>
          <a:xfrm>
            <a:off x="8491126" y="5921009"/>
            <a:ext cx="333982" cy="254590"/>
          </a:xfrm>
          <a:prstGeom prst="rect">
            <a:avLst/>
          </a:prstGeom>
        </p:spPr>
        <p:txBody>
          <a:bodyPr/>
          <a:lstStyle>
            <a:lvl1pPr algn="r">
              <a:defRPr sz="800">
                <a:latin typeface="Arial MT Std" panose="020B0402020200020204" pitchFamily="34" charset="0"/>
              </a:defRPr>
            </a:lvl1pPr>
          </a:lstStyle>
          <a:p>
            <a:fld id="{EDB761FF-D525-D64B-8909-8CF25B3FD480}" type="slidenum">
              <a:rPr lang="en-US" smtClean="0"/>
              <a:pPr/>
              <a:t>‹#›</a:t>
            </a:fld>
            <a:endParaRPr lang="en-US" dirty="0"/>
          </a:p>
        </p:txBody>
      </p:sp>
      <p:sp>
        <p:nvSpPr>
          <p:cNvPr id="15" name="Subtitle 2">
            <a:extLst>
              <a:ext uri="{FF2B5EF4-FFF2-40B4-BE49-F238E27FC236}">
                <a16:creationId xmlns="" xmlns:a16="http://schemas.microsoft.com/office/drawing/2014/main" id="{501D2661-873E-DA4A-B614-9172187E9E01}"/>
              </a:ext>
            </a:extLst>
          </p:cNvPr>
          <p:cNvSpPr txBox="1">
            <a:spLocks/>
          </p:cNvSpPr>
          <p:nvPr userDrawn="1"/>
        </p:nvSpPr>
        <p:spPr>
          <a:xfrm>
            <a:off x="2807493" y="6455976"/>
            <a:ext cx="3529013" cy="242088"/>
          </a:xfrm>
          <a:prstGeom prst="rect">
            <a:avLst/>
          </a:prstGeom>
        </p:spPr>
        <p:txBody>
          <a:bodyPr vert="horz" lIns="68580" tIns="34290" rIns="68580" bIns="3429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800" b="1" kern="4600" spc="0" baseline="0">
                <a:solidFill>
                  <a:schemeClr val="tx1"/>
                </a:solidFill>
                <a:latin typeface="Arial MT Std" panose="020B0402020200020204" pitchFamily="34" charset="0"/>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CA" sz="900" b="0" spc="0" baseline="0" dirty="0">
                <a:solidFill>
                  <a:schemeClr val="bg1"/>
                </a:solidFill>
                <a:latin typeface="+mn-lt"/>
              </a:rPr>
              <a:t>Delivering insight through data for a better Canada</a:t>
            </a:r>
            <a:endParaRPr lang="en-US" sz="900" b="0" spc="0" baseline="0" dirty="0">
              <a:solidFill>
                <a:schemeClr val="bg1"/>
              </a:solidFill>
              <a:latin typeface="+mn-lt"/>
            </a:endParaRPr>
          </a:p>
        </p:txBody>
      </p:sp>
    </p:spTree>
    <p:extLst>
      <p:ext uri="{BB962C8B-B14F-4D97-AF65-F5344CB8AC3E}">
        <p14:creationId xmlns:p14="http://schemas.microsoft.com/office/powerpoint/2010/main" val="24846442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139275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yuzhimanhua/Multi-BioNER" TargetMode="External"/><Relationship Id="rId2" Type="http://schemas.openxmlformats.org/officeDocument/2006/relationships/hyperlink" Target="https://arxiv.org/abs/1801.09851" TargetMode="Externa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2778748"/>
            <a:ext cx="6858000" cy="1138238"/>
          </a:xfrm>
        </p:spPr>
        <p:txBody>
          <a:bodyPr>
            <a:normAutofit/>
          </a:bodyPr>
          <a:lstStyle/>
          <a:p>
            <a:r>
              <a:rPr lang="en-US" sz="3200" dirty="0" smtClean="0"/>
              <a:t>Information Proposals and</a:t>
            </a:r>
            <a:br>
              <a:rPr lang="en-US" sz="3200" dirty="0" smtClean="0"/>
            </a:br>
            <a:r>
              <a:rPr lang="en-US" sz="3200" dirty="0" smtClean="0"/>
              <a:t> Word Classification </a:t>
            </a:r>
            <a:endParaRPr lang="en-CA" sz="3200" dirty="0"/>
          </a:p>
        </p:txBody>
      </p:sp>
      <p:sp>
        <p:nvSpPr>
          <p:cNvPr id="3" name="Subtitle 2"/>
          <p:cNvSpPr>
            <a:spLocks noGrp="1"/>
          </p:cNvSpPr>
          <p:nvPr>
            <p:ph type="subTitle" idx="1"/>
          </p:nvPr>
        </p:nvSpPr>
        <p:spPr/>
        <p:txBody>
          <a:bodyPr/>
          <a:lstStyle/>
          <a:p>
            <a:r>
              <a:rPr lang="en-US" dirty="0" smtClean="0"/>
              <a:t>January 13, 2020 Update</a:t>
            </a:r>
            <a:endParaRPr lang="en-CA" dirty="0"/>
          </a:p>
        </p:txBody>
      </p:sp>
      <p:sp>
        <p:nvSpPr>
          <p:cNvPr id="4" name="Slide Number Placeholder 3"/>
          <p:cNvSpPr>
            <a:spLocks noGrp="1"/>
          </p:cNvSpPr>
          <p:nvPr>
            <p:ph type="sldNum" sz="quarter" idx="4294967295"/>
          </p:nvPr>
        </p:nvSpPr>
        <p:spPr>
          <a:xfrm>
            <a:off x="8810625" y="5921375"/>
            <a:ext cx="333375" cy="254000"/>
          </a:xfrm>
          <a:prstGeom prst="rect">
            <a:avLst/>
          </a:prstGeom>
        </p:spPr>
        <p:txBody>
          <a:bodyPr/>
          <a:lstStyle/>
          <a:p>
            <a:fld id="{EDB761FF-D525-D64B-8909-8CF25B3FD480}" type="slidenum">
              <a:rPr lang="en-US" smtClean="0"/>
              <a:pPr/>
              <a:t>0</a:t>
            </a:fld>
            <a:endParaRPr lang="en-US" dirty="0"/>
          </a:p>
        </p:txBody>
      </p:sp>
    </p:spTree>
    <p:extLst>
      <p:ext uri="{BB962C8B-B14F-4D97-AF65-F5344CB8AC3E}">
        <p14:creationId xmlns:p14="http://schemas.microsoft.com/office/powerpoint/2010/main" val="216291400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3ABDE14-FAB4-0C40-8C82-1F19E60359D4}"/>
              </a:ext>
            </a:extLst>
          </p:cNvPr>
          <p:cNvSpPr>
            <a:spLocks noGrp="1"/>
          </p:cNvSpPr>
          <p:nvPr>
            <p:ph type="title"/>
          </p:nvPr>
        </p:nvSpPr>
        <p:spPr>
          <a:xfrm>
            <a:off x="190931" y="574927"/>
            <a:ext cx="7886700" cy="700644"/>
          </a:xfrm>
        </p:spPr>
        <p:txBody>
          <a:bodyPr>
            <a:normAutofit/>
          </a:bodyPr>
          <a:lstStyle/>
          <a:p>
            <a:r>
              <a:rPr lang="en-CA" sz="2400" b="1" dirty="0" smtClean="0">
                <a:latin typeface="Tahoma" panose="020B0604030504040204" pitchFamily="34" charset="0"/>
                <a:ea typeface="Tahoma" panose="020B0604030504040204" pitchFamily="34" charset="0"/>
                <a:cs typeface="Tahoma" panose="020B0604030504040204" pitchFamily="34" charset="0"/>
              </a:rPr>
              <a:t>Use Cases tested using pre-trained Model</a:t>
            </a:r>
            <a:endParaRPr lang="en-US" sz="2400" b="1" dirty="0">
              <a:latin typeface="Tahoma" panose="020B0604030504040204" pitchFamily="34" charset="0"/>
              <a:ea typeface="Tahoma" panose="020B0604030504040204" pitchFamily="34" charset="0"/>
              <a:cs typeface="Tahoma" panose="020B0604030504040204" pitchFamily="34" charset="0"/>
            </a:endParaRPr>
          </a:p>
        </p:txBody>
      </p:sp>
      <p:sp>
        <p:nvSpPr>
          <p:cNvPr id="4" name="Slide Number Placeholder 3">
            <a:extLst>
              <a:ext uri="{FF2B5EF4-FFF2-40B4-BE49-F238E27FC236}">
                <a16:creationId xmlns="" xmlns:a16="http://schemas.microsoft.com/office/drawing/2014/main" id="{7CF68987-6612-A147-ABD4-604FC9F9AD07}"/>
              </a:ext>
            </a:extLst>
          </p:cNvPr>
          <p:cNvSpPr>
            <a:spLocks noGrp="1"/>
          </p:cNvSpPr>
          <p:nvPr>
            <p:ph type="sldNum" sz="quarter" idx="12"/>
          </p:nvPr>
        </p:nvSpPr>
        <p:spPr/>
        <p:txBody>
          <a:bodyPr/>
          <a:lstStyle/>
          <a:p>
            <a:fld id="{EDB761FF-D525-D64B-8909-8CF25B3FD480}" type="slidenum">
              <a:rPr lang="en-US" smtClean="0"/>
              <a:pPr/>
              <a:t>9</a:t>
            </a:fld>
            <a:endParaRPr lang="en-US" dirty="0"/>
          </a:p>
        </p:txBody>
      </p:sp>
      <p:sp>
        <p:nvSpPr>
          <p:cNvPr id="7" name="Content Placeholder 2">
            <a:extLst>
              <a:ext uri="{FF2B5EF4-FFF2-40B4-BE49-F238E27FC236}">
                <a16:creationId xmlns="" xmlns:a16="http://schemas.microsoft.com/office/drawing/2014/main" id="{13C66045-1C8F-0A4A-B6FA-48BB9E6E7D53}"/>
              </a:ext>
            </a:extLst>
          </p:cNvPr>
          <p:cNvSpPr>
            <a:spLocks noGrp="1"/>
          </p:cNvSpPr>
          <p:nvPr>
            <p:ph idx="1"/>
          </p:nvPr>
        </p:nvSpPr>
        <p:spPr>
          <a:xfrm>
            <a:off x="298278" y="1557614"/>
            <a:ext cx="8649167" cy="472609"/>
          </a:xfrm>
        </p:spPr>
        <p:txBody>
          <a:bodyPr>
            <a:normAutofit/>
          </a:bodyPr>
          <a:lstStyle/>
          <a:p>
            <a:pPr marL="0" indent="0">
              <a:buNone/>
            </a:pPr>
            <a:r>
              <a:rPr lang="en-CA" sz="1800" b="1" u="sng" dirty="0" smtClean="0">
                <a:latin typeface="Tahoma" panose="020B0604030504040204" pitchFamily="34" charset="0"/>
                <a:ea typeface="Tahoma" panose="020B0604030504040204" pitchFamily="34" charset="0"/>
                <a:cs typeface="Tahoma" panose="020B0604030504040204" pitchFamily="34" charset="0"/>
              </a:rPr>
              <a:t>Use Case 4</a:t>
            </a:r>
            <a:r>
              <a:rPr lang="en-CA" sz="1800" dirty="0" smtClean="0">
                <a:latin typeface="Tahoma" panose="020B0604030504040204" pitchFamily="34" charset="0"/>
                <a:ea typeface="Tahoma" panose="020B0604030504040204" pitchFamily="34" charset="0"/>
                <a:cs typeface="Tahoma" panose="020B0604030504040204" pitchFamily="34" charset="0"/>
              </a:rPr>
              <a:t>: Split word</a:t>
            </a:r>
            <a:endParaRPr lang="en-CA" sz="1600" dirty="0">
              <a:latin typeface="Tahoma" panose="020B0604030504040204" pitchFamily="34" charset="0"/>
              <a:ea typeface="Tahoma" panose="020B0604030504040204" pitchFamily="34" charset="0"/>
              <a:cs typeface="Tahoma" panose="020B0604030504040204" pitchFamily="34" charset="0"/>
            </a:endParaRPr>
          </a:p>
          <a:p>
            <a:pPr marL="0" indent="0">
              <a:buNone/>
            </a:pPr>
            <a:endParaRPr lang="en-CA" sz="1600" dirty="0" smtClean="0">
              <a:latin typeface="Tahoma" panose="020B0604030504040204" pitchFamily="34" charset="0"/>
              <a:ea typeface="Tahoma" panose="020B0604030504040204" pitchFamily="34" charset="0"/>
              <a:cs typeface="Tahoma" panose="020B0604030504040204" pitchFamily="34" charset="0"/>
            </a:endParaRPr>
          </a:p>
        </p:txBody>
      </p:sp>
      <p:sp>
        <p:nvSpPr>
          <p:cNvPr id="8" name="Content Placeholder 2">
            <a:extLst>
              <a:ext uri="{FF2B5EF4-FFF2-40B4-BE49-F238E27FC236}">
                <a16:creationId xmlns="" xmlns:a16="http://schemas.microsoft.com/office/drawing/2014/main" id="{13C66045-1C8F-0A4A-B6FA-48BB9E6E7D53}"/>
              </a:ext>
            </a:extLst>
          </p:cNvPr>
          <p:cNvSpPr txBox="1">
            <a:spLocks/>
          </p:cNvSpPr>
          <p:nvPr/>
        </p:nvSpPr>
        <p:spPr>
          <a:xfrm>
            <a:off x="298278" y="2075961"/>
            <a:ext cx="8649167" cy="472609"/>
          </a:xfrm>
          <a:prstGeom prst="rect">
            <a:avLst/>
          </a:prstGeom>
        </p:spPr>
        <p:txBody>
          <a:bodyPr>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1500" kern="1200">
                <a:solidFill>
                  <a:schemeClr val="tx1"/>
                </a:solidFill>
                <a:latin typeface="Arial MT Std" panose="020B0402020200020204" pitchFamily="34"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Arial MT Std" panose="020B0402020200020204" pitchFamily="34"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Arial MT Std" panose="020B0402020200020204" pitchFamily="34"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050" kern="1200">
                <a:solidFill>
                  <a:schemeClr val="tx1"/>
                </a:solidFill>
                <a:latin typeface="Arial MT Std" panose="020B0402020200020204" pitchFamily="34"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050" kern="1200">
                <a:solidFill>
                  <a:schemeClr val="tx1"/>
                </a:solidFill>
                <a:latin typeface="Arial MT Std" panose="020B0402020200020204" pitchFamily="34"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CA" sz="1800" b="1" u="sng" dirty="0" smtClean="0">
                <a:latin typeface="Tahoma" panose="020B0604030504040204" pitchFamily="34" charset="0"/>
                <a:ea typeface="Tahoma" panose="020B0604030504040204" pitchFamily="34" charset="0"/>
                <a:cs typeface="Tahoma" panose="020B0604030504040204" pitchFamily="34" charset="0"/>
              </a:rPr>
              <a:t>Training set:  </a:t>
            </a:r>
            <a:r>
              <a:rPr lang="pt-BR" sz="1800" dirty="0" smtClean="0">
                <a:latin typeface="Tahoma" panose="020B0604030504040204" pitchFamily="34" charset="0"/>
                <a:ea typeface="Tahoma" panose="020B0604030504040204" pitchFamily="34" charset="0"/>
                <a:cs typeface="Tahoma" panose="020B0604030504040204" pitchFamily="34" charset="0"/>
              </a:rPr>
              <a:t>Naloxone &lt;br&gt; clonidine</a:t>
            </a:r>
            <a:endParaRPr lang="en-CA" sz="1600" dirty="0" smtClean="0">
              <a:latin typeface="Tahoma" panose="020B0604030504040204" pitchFamily="34" charset="0"/>
              <a:ea typeface="Tahoma" panose="020B0604030504040204" pitchFamily="34" charset="0"/>
              <a:cs typeface="Tahoma" panose="020B0604030504040204" pitchFamily="34" charset="0"/>
            </a:endParaRPr>
          </a:p>
        </p:txBody>
      </p:sp>
      <p:cxnSp>
        <p:nvCxnSpPr>
          <p:cNvPr id="12" name="Straight Arrow Connector 11"/>
          <p:cNvCxnSpPr/>
          <p:nvPr/>
        </p:nvCxnSpPr>
        <p:spPr>
          <a:xfrm>
            <a:off x="3947358" y="3440948"/>
            <a:ext cx="675503"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2445" y="3177997"/>
            <a:ext cx="3019846" cy="914528"/>
          </a:xfrm>
          <a:prstGeom prst="rect">
            <a:avLst/>
          </a:prstGeom>
        </p:spPr>
      </p:pic>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22861" y="3101787"/>
            <a:ext cx="4477375" cy="990738"/>
          </a:xfrm>
          <a:prstGeom prst="rect">
            <a:avLst/>
          </a:prstGeom>
        </p:spPr>
      </p:pic>
    </p:spTree>
    <p:extLst>
      <p:ext uri="{BB962C8B-B14F-4D97-AF65-F5344CB8AC3E}">
        <p14:creationId xmlns:p14="http://schemas.microsoft.com/office/powerpoint/2010/main" val="21957173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1000"/>
                                        <p:tgtEl>
                                          <p:spTgt spid="9"/>
                                        </p:tgtEl>
                                      </p:cBhvr>
                                    </p:animEffect>
                                    <p:anim calcmode="lin" valueType="num">
                                      <p:cBhvr>
                                        <p:cTn id="13" dur="1000" fill="hold"/>
                                        <p:tgtEl>
                                          <p:spTgt spid="9"/>
                                        </p:tgtEl>
                                        <p:attrNameLst>
                                          <p:attrName>ppt_x</p:attrName>
                                        </p:attrNameLst>
                                      </p:cBhvr>
                                      <p:tavLst>
                                        <p:tav tm="0">
                                          <p:val>
                                            <p:strVal val="#ppt_x"/>
                                          </p:val>
                                        </p:tav>
                                        <p:tav tm="100000">
                                          <p:val>
                                            <p:strVal val="#ppt_x"/>
                                          </p:val>
                                        </p:tav>
                                      </p:tavLst>
                                    </p:anim>
                                    <p:anim calcmode="lin" valueType="num">
                                      <p:cBhvr>
                                        <p:cTn id="14"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3ABDE14-FAB4-0C40-8C82-1F19E60359D4}"/>
              </a:ext>
            </a:extLst>
          </p:cNvPr>
          <p:cNvSpPr>
            <a:spLocks noGrp="1"/>
          </p:cNvSpPr>
          <p:nvPr>
            <p:ph type="title"/>
          </p:nvPr>
        </p:nvSpPr>
        <p:spPr>
          <a:xfrm>
            <a:off x="190931" y="574927"/>
            <a:ext cx="7886700" cy="700644"/>
          </a:xfrm>
        </p:spPr>
        <p:txBody>
          <a:bodyPr>
            <a:normAutofit/>
          </a:bodyPr>
          <a:lstStyle/>
          <a:p>
            <a:r>
              <a:rPr lang="en-CA" sz="2400" b="1" dirty="0" smtClean="0">
                <a:latin typeface="Tahoma" panose="020B0604030504040204" pitchFamily="34" charset="0"/>
                <a:ea typeface="Tahoma" panose="020B0604030504040204" pitchFamily="34" charset="0"/>
                <a:cs typeface="Tahoma" panose="020B0604030504040204" pitchFamily="34" charset="0"/>
              </a:rPr>
              <a:t>Use Cases tested using pre-trained Model</a:t>
            </a:r>
            <a:endParaRPr lang="en-US" sz="2400" b="1" dirty="0">
              <a:latin typeface="Tahoma" panose="020B0604030504040204" pitchFamily="34" charset="0"/>
              <a:ea typeface="Tahoma" panose="020B0604030504040204" pitchFamily="34" charset="0"/>
              <a:cs typeface="Tahoma" panose="020B0604030504040204" pitchFamily="34" charset="0"/>
            </a:endParaRPr>
          </a:p>
        </p:txBody>
      </p:sp>
      <p:sp>
        <p:nvSpPr>
          <p:cNvPr id="4" name="Slide Number Placeholder 3">
            <a:extLst>
              <a:ext uri="{FF2B5EF4-FFF2-40B4-BE49-F238E27FC236}">
                <a16:creationId xmlns="" xmlns:a16="http://schemas.microsoft.com/office/drawing/2014/main" id="{7CF68987-6612-A147-ABD4-604FC9F9AD07}"/>
              </a:ext>
            </a:extLst>
          </p:cNvPr>
          <p:cNvSpPr>
            <a:spLocks noGrp="1"/>
          </p:cNvSpPr>
          <p:nvPr>
            <p:ph type="sldNum" sz="quarter" idx="12"/>
          </p:nvPr>
        </p:nvSpPr>
        <p:spPr/>
        <p:txBody>
          <a:bodyPr/>
          <a:lstStyle/>
          <a:p>
            <a:fld id="{EDB761FF-D525-D64B-8909-8CF25B3FD480}" type="slidenum">
              <a:rPr lang="en-US" smtClean="0"/>
              <a:pPr/>
              <a:t>10</a:t>
            </a:fld>
            <a:endParaRPr lang="en-US" dirty="0"/>
          </a:p>
        </p:txBody>
      </p:sp>
      <p:sp>
        <p:nvSpPr>
          <p:cNvPr id="7" name="Content Placeholder 2">
            <a:extLst>
              <a:ext uri="{FF2B5EF4-FFF2-40B4-BE49-F238E27FC236}">
                <a16:creationId xmlns="" xmlns:a16="http://schemas.microsoft.com/office/drawing/2014/main" id="{13C66045-1C8F-0A4A-B6FA-48BB9E6E7D53}"/>
              </a:ext>
            </a:extLst>
          </p:cNvPr>
          <p:cNvSpPr>
            <a:spLocks noGrp="1"/>
          </p:cNvSpPr>
          <p:nvPr>
            <p:ph idx="1"/>
          </p:nvPr>
        </p:nvSpPr>
        <p:spPr>
          <a:xfrm>
            <a:off x="298278" y="1557614"/>
            <a:ext cx="8649167" cy="472609"/>
          </a:xfrm>
        </p:spPr>
        <p:txBody>
          <a:bodyPr>
            <a:normAutofit/>
          </a:bodyPr>
          <a:lstStyle/>
          <a:p>
            <a:pPr marL="0" indent="0">
              <a:buNone/>
            </a:pPr>
            <a:r>
              <a:rPr lang="en-CA" sz="1800" b="1" u="sng" dirty="0" smtClean="0">
                <a:latin typeface="Tahoma" panose="020B0604030504040204" pitchFamily="34" charset="0"/>
                <a:ea typeface="Tahoma" panose="020B0604030504040204" pitchFamily="34" charset="0"/>
                <a:cs typeface="Tahoma" panose="020B0604030504040204" pitchFamily="34" charset="0"/>
              </a:rPr>
              <a:t>Use Case 5</a:t>
            </a:r>
            <a:r>
              <a:rPr lang="en-CA" sz="1800" dirty="0" smtClean="0">
                <a:latin typeface="Tahoma" panose="020B0604030504040204" pitchFamily="34" charset="0"/>
                <a:ea typeface="Tahoma" panose="020B0604030504040204" pitchFamily="34" charset="0"/>
                <a:cs typeface="Tahoma" panose="020B0604030504040204" pitchFamily="34" charset="0"/>
              </a:rPr>
              <a:t>: Wrong character within word</a:t>
            </a:r>
            <a:endParaRPr lang="en-CA" sz="1600" dirty="0">
              <a:latin typeface="Tahoma" panose="020B0604030504040204" pitchFamily="34" charset="0"/>
              <a:ea typeface="Tahoma" panose="020B0604030504040204" pitchFamily="34" charset="0"/>
              <a:cs typeface="Tahoma" panose="020B0604030504040204" pitchFamily="34" charset="0"/>
            </a:endParaRPr>
          </a:p>
          <a:p>
            <a:pPr marL="0" indent="0">
              <a:buNone/>
            </a:pPr>
            <a:endParaRPr lang="en-CA" sz="1600" dirty="0" smtClean="0">
              <a:latin typeface="Tahoma" panose="020B0604030504040204" pitchFamily="34" charset="0"/>
              <a:ea typeface="Tahoma" panose="020B0604030504040204" pitchFamily="34" charset="0"/>
              <a:cs typeface="Tahoma" panose="020B0604030504040204" pitchFamily="34" charset="0"/>
            </a:endParaRPr>
          </a:p>
        </p:txBody>
      </p:sp>
      <p:sp>
        <p:nvSpPr>
          <p:cNvPr id="8" name="Content Placeholder 2">
            <a:extLst>
              <a:ext uri="{FF2B5EF4-FFF2-40B4-BE49-F238E27FC236}">
                <a16:creationId xmlns="" xmlns:a16="http://schemas.microsoft.com/office/drawing/2014/main" id="{13C66045-1C8F-0A4A-B6FA-48BB9E6E7D53}"/>
              </a:ext>
            </a:extLst>
          </p:cNvPr>
          <p:cNvSpPr txBox="1">
            <a:spLocks/>
          </p:cNvSpPr>
          <p:nvPr/>
        </p:nvSpPr>
        <p:spPr>
          <a:xfrm>
            <a:off x="298278" y="2075961"/>
            <a:ext cx="8649167" cy="472609"/>
          </a:xfrm>
          <a:prstGeom prst="rect">
            <a:avLst/>
          </a:prstGeom>
        </p:spPr>
        <p:txBody>
          <a:bodyPr>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1500" kern="1200">
                <a:solidFill>
                  <a:schemeClr val="tx1"/>
                </a:solidFill>
                <a:latin typeface="Arial MT Std" panose="020B0402020200020204" pitchFamily="34"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Arial MT Std" panose="020B0402020200020204" pitchFamily="34"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Arial MT Std" panose="020B0402020200020204" pitchFamily="34"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050" kern="1200">
                <a:solidFill>
                  <a:schemeClr val="tx1"/>
                </a:solidFill>
                <a:latin typeface="Arial MT Std" panose="020B0402020200020204" pitchFamily="34"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050" kern="1200">
                <a:solidFill>
                  <a:schemeClr val="tx1"/>
                </a:solidFill>
                <a:latin typeface="Arial MT Std" panose="020B0402020200020204" pitchFamily="34"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CA" sz="1800" b="1" u="sng" dirty="0" smtClean="0">
                <a:latin typeface="Tahoma" panose="020B0604030504040204" pitchFamily="34" charset="0"/>
                <a:ea typeface="Tahoma" panose="020B0604030504040204" pitchFamily="34" charset="0"/>
                <a:cs typeface="Tahoma" panose="020B0604030504040204" pitchFamily="34" charset="0"/>
              </a:rPr>
              <a:t>Training set:  </a:t>
            </a:r>
            <a:r>
              <a:rPr lang="pt-BR" sz="1800" dirty="0" smtClean="0">
                <a:latin typeface="Tahoma" panose="020B0604030504040204" pitchFamily="34" charset="0"/>
                <a:ea typeface="Tahoma" panose="020B0604030504040204" pitchFamily="34" charset="0"/>
                <a:cs typeface="Tahoma" panose="020B0604030504040204" pitchFamily="34" charset="0"/>
              </a:rPr>
              <a:t>Naloxone -&gt; Na1oxone </a:t>
            </a:r>
            <a:r>
              <a:rPr lang="pt-BR" sz="1800" b="1" dirty="0" smtClean="0">
                <a:latin typeface="Tahoma" panose="020B0604030504040204" pitchFamily="34" charset="0"/>
                <a:ea typeface="Tahoma" panose="020B0604030504040204" pitchFamily="34" charset="0"/>
                <a:cs typeface="Tahoma" panose="020B0604030504040204" pitchFamily="34" charset="0"/>
              </a:rPr>
              <a:t>or</a:t>
            </a:r>
            <a:r>
              <a:rPr lang="pt-BR" sz="1800" dirty="0" smtClean="0">
                <a:latin typeface="Tahoma" panose="020B0604030504040204" pitchFamily="34" charset="0"/>
                <a:ea typeface="Tahoma" panose="020B0604030504040204" pitchFamily="34" charset="0"/>
                <a:cs typeface="Tahoma" panose="020B0604030504040204" pitchFamily="34" charset="0"/>
              </a:rPr>
              <a:t> clonidine -&gt; c1onidine</a:t>
            </a:r>
            <a:endParaRPr lang="en-CA" sz="1600" dirty="0" smtClean="0">
              <a:latin typeface="Tahoma" panose="020B0604030504040204" pitchFamily="34" charset="0"/>
              <a:ea typeface="Tahoma" panose="020B0604030504040204" pitchFamily="34" charset="0"/>
              <a:cs typeface="Tahoma" panose="020B0604030504040204" pitchFamily="34" charset="0"/>
            </a:endParaRPr>
          </a:p>
        </p:txBody>
      </p:sp>
      <p:cxnSp>
        <p:nvCxnSpPr>
          <p:cNvPr id="12" name="Straight Arrow Connector 11"/>
          <p:cNvCxnSpPr/>
          <p:nvPr/>
        </p:nvCxnSpPr>
        <p:spPr>
          <a:xfrm>
            <a:off x="3458778" y="3440948"/>
            <a:ext cx="675503"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9762" y="2926526"/>
            <a:ext cx="3019846" cy="1028844"/>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22861" y="2926526"/>
            <a:ext cx="3982006" cy="971686"/>
          </a:xfrm>
          <a:prstGeom prst="rect">
            <a:avLst/>
          </a:prstGeom>
        </p:spPr>
      </p:pic>
    </p:spTree>
    <p:extLst>
      <p:ext uri="{BB962C8B-B14F-4D97-AF65-F5344CB8AC3E}">
        <p14:creationId xmlns:p14="http://schemas.microsoft.com/office/powerpoint/2010/main" val="39313466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anim calcmode="lin" valueType="num">
                                      <p:cBhvr>
                                        <p:cTn id="13" dur="1000" fill="hold"/>
                                        <p:tgtEl>
                                          <p:spTgt spid="5"/>
                                        </p:tgtEl>
                                        <p:attrNameLst>
                                          <p:attrName>ppt_x</p:attrName>
                                        </p:attrNameLst>
                                      </p:cBhvr>
                                      <p:tavLst>
                                        <p:tav tm="0">
                                          <p:val>
                                            <p:strVal val="#ppt_x"/>
                                          </p:val>
                                        </p:tav>
                                        <p:tav tm="100000">
                                          <p:val>
                                            <p:strVal val="#ppt_x"/>
                                          </p:val>
                                        </p:tav>
                                      </p:tavLst>
                                    </p:anim>
                                    <p:anim calcmode="lin" valueType="num">
                                      <p:cBhvr>
                                        <p:cTn id="14"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3ABDE14-FAB4-0C40-8C82-1F19E60359D4}"/>
              </a:ext>
            </a:extLst>
          </p:cNvPr>
          <p:cNvSpPr>
            <a:spLocks noGrp="1"/>
          </p:cNvSpPr>
          <p:nvPr>
            <p:ph type="title"/>
          </p:nvPr>
        </p:nvSpPr>
        <p:spPr>
          <a:xfrm>
            <a:off x="190931" y="574927"/>
            <a:ext cx="7886700" cy="700644"/>
          </a:xfrm>
        </p:spPr>
        <p:txBody>
          <a:bodyPr>
            <a:normAutofit/>
          </a:bodyPr>
          <a:lstStyle/>
          <a:p>
            <a:r>
              <a:rPr lang="en-CA" sz="2400" b="1" dirty="0" smtClean="0">
                <a:latin typeface="Tahoma" panose="020B0604030504040204" pitchFamily="34" charset="0"/>
                <a:ea typeface="Tahoma" panose="020B0604030504040204" pitchFamily="34" charset="0"/>
                <a:cs typeface="Tahoma" panose="020B0604030504040204" pitchFamily="34" charset="0"/>
              </a:rPr>
              <a:t>Use Cases tested using pre-trained Model</a:t>
            </a:r>
            <a:endParaRPr lang="en-US" sz="2400" b="1" dirty="0">
              <a:latin typeface="Tahoma" panose="020B0604030504040204" pitchFamily="34" charset="0"/>
              <a:ea typeface="Tahoma" panose="020B0604030504040204" pitchFamily="34" charset="0"/>
              <a:cs typeface="Tahoma" panose="020B0604030504040204" pitchFamily="34" charset="0"/>
            </a:endParaRPr>
          </a:p>
        </p:txBody>
      </p:sp>
      <p:sp>
        <p:nvSpPr>
          <p:cNvPr id="4" name="Slide Number Placeholder 3">
            <a:extLst>
              <a:ext uri="{FF2B5EF4-FFF2-40B4-BE49-F238E27FC236}">
                <a16:creationId xmlns="" xmlns:a16="http://schemas.microsoft.com/office/drawing/2014/main" id="{7CF68987-6612-A147-ABD4-604FC9F9AD07}"/>
              </a:ext>
            </a:extLst>
          </p:cNvPr>
          <p:cNvSpPr>
            <a:spLocks noGrp="1"/>
          </p:cNvSpPr>
          <p:nvPr>
            <p:ph type="sldNum" sz="quarter" idx="12"/>
          </p:nvPr>
        </p:nvSpPr>
        <p:spPr/>
        <p:txBody>
          <a:bodyPr/>
          <a:lstStyle/>
          <a:p>
            <a:fld id="{EDB761FF-D525-D64B-8909-8CF25B3FD480}" type="slidenum">
              <a:rPr lang="en-US" smtClean="0"/>
              <a:pPr/>
              <a:t>11</a:t>
            </a:fld>
            <a:endParaRPr lang="en-US" dirty="0"/>
          </a:p>
        </p:txBody>
      </p:sp>
      <p:sp>
        <p:nvSpPr>
          <p:cNvPr id="7" name="Content Placeholder 2">
            <a:extLst>
              <a:ext uri="{FF2B5EF4-FFF2-40B4-BE49-F238E27FC236}">
                <a16:creationId xmlns="" xmlns:a16="http://schemas.microsoft.com/office/drawing/2014/main" id="{13C66045-1C8F-0A4A-B6FA-48BB9E6E7D53}"/>
              </a:ext>
            </a:extLst>
          </p:cNvPr>
          <p:cNvSpPr>
            <a:spLocks noGrp="1"/>
          </p:cNvSpPr>
          <p:nvPr>
            <p:ph idx="1"/>
          </p:nvPr>
        </p:nvSpPr>
        <p:spPr>
          <a:xfrm>
            <a:off x="298278" y="1557614"/>
            <a:ext cx="8649167" cy="472609"/>
          </a:xfrm>
        </p:spPr>
        <p:txBody>
          <a:bodyPr>
            <a:normAutofit/>
          </a:bodyPr>
          <a:lstStyle/>
          <a:p>
            <a:pPr marL="0" indent="0">
              <a:buNone/>
            </a:pPr>
            <a:r>
              <a:rPr lang="en-CA" sz="1800" b="1" u="sng" dirty="0" smtClean="0">
                <a:latin typeface="Tahoma" panose="020B0604030504040204" pitchFamily="34" charset="0"/>
                <a:ea typeface="Tahoma" panose="020B0604030504040204" pitchFamily="34" charset="0"/>
                <a:cs typeface="Tahoma" panose="020B0604030504040204" pitchFamily="34" charset="0"/>
              </a:rPr>
              <a:t>Use Case 6</a:t>
            </a:r>
            <a:r>
              <a:rPr lang="en-CA" sz="1800" dirty="0" smtClean="0">
                <a:latin typeface="Tahoma" panose="020B0604030504040204" pitchFamily="34" charset="0"/>
                <a:ea typeface="Tahoma" panose="020B0604030504040204" pitchFamily="34" charset="0"/>
                <a:cs typeface="Tahoma" panose="020B0604030504040204" pitchFamily="34" charset="0"/>
              </a:rPr>
              <a:t>: Missing character within word</a:t>
            </a:r>
            <a:endParaRPr lang="en-CA" sz="1600" dirty="0">
              <a:latin typeface="Tahoma" panose="020B0604030504040204" pitchFamily="34" charset="0"/>
              <a:ea typeface="Tahoma" panose="020B0604030504040204" pitchFamily="34" charset="0"/>
              <a:cs typeface="Tahoma" panose="020B0604030504040204" pitchFamily="34" charset="0"/>
            </a:endParaRPr>
          </a:p>
          <a:p>
            <a:pPr marL="0" indent="0">
              <a:buNone/>
            </a:pPr>
            <a:endParaRPr lang="en-CA" sz="1600" dirty="0" smtClean="0">
              <a:latin typeface="Tahoma" panose="020B0604030504040204" pitchFamily="34" charset="0"/>
              <a:ea typeface="Tahoma" panose="020B0604030504040204" pitchFamily="34" charset="0"/>
              <a:cs typeface="Tahoma" panose="020B0604030504040204" pitchFamily="34" charset="0"/>
            </a:endParaRPr>
          </a:p>
        </p:txBody>
      </p:sp>
      <p:sp>
        <p:nvSpPr>
          <p:cNvPr id="8" name="Content Placeholder 2">
            <a:extLst>
              <a:ext uri="{FF2B5EF4-FFF2-40B4-BE49-F238E27FC236}">
                <a16:creationId xmlns="" xmlns:a16="http://schemas.microsoft.com/office/drawing/2014/main" id="{13C66045-1C8F-0A4A-B6FA-48BB9E6E7D53}"/>
              </a:ext>
            </a:extLst>
          </p:cNvPr>
          <p:cNvSpPr txBox="1">
            <a:spLocks/>
          </p:cNvSpPr>
          <p:nvPr/>
        </p:nvSpPr>
        <p:spPr>
          <a:xfrm>
            <a:off x="298278" y="2075961"/>
            <a:ext cx="8649167" cy="472609"/>
          </a:xfrm>
          <a:prstGeom prst="rect">
            <a:avLst/>
          </a:prstGeom>
        </p:spPr>
        <p:txBody>
          <a:bodyPr>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1500" kern="1200">
                <a:solidFill>
                  <a:schemeClr val="tx1"/>
                </a:solidFill>
                <a:latin typeface="Arial MT Std" panose="020B0402020200020204" pitchFamily="34"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Arial MT Std" panose="020B0402020200020204" pitchFamily="34"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Arial MT Std" panose="020B0402020200020204" pitchFamily="34"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050" kern="1200">
                <a:solidFill>
                  <a:schemeClr val="tx1"/>
                </a:solidFill>
                <a:latin typeface="Arial MT Std" panose="020B0402020200020204" pitchFamily="34"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050" kern="1200">
                <a:solidFill>
                  <a:schemeClr val="tx1"/>
                </a:solidFill>
                <a:latin typeface="Arial MT Std" panose="020B0402020200020204" pitchFamily="34"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CA" sz="1800" b="1" u="sng" dirty="0" smtClean="0">
                <a:latin typeface="Tahoma" panose="020B0604030504040204" pitchFamily="34" charset="0"/>
                <a:ea typeface="Tahoma" panose="020B0604030504040204" pitchFamily="34" charset="0"/>
                <a:cs typeface="Tahoma" panose="020B0604030504040204" pitchFamily="34" charset="0"/>
              </a:rPr>
              <a:t>Training set:  </a:t>
            </a:r>
            <a:r>
              <a:rPr lang="pt-BR" sz="1800" dirty="0" smtClean="0">
                <a:latin typeface="Tahoma" panose="020B0604030504040204" pitchFamily="34" charset="0"/>
                <a:ea typeface="Tahoma" panose="020B0604030504040204" pitchFamily="34" charset="0"/>
                <a:cs typeface="Tahoma" panose="020B0604030504040204" pitchFamily="34" charset="0"/>
              </a:rPr>
              <a:t>Naloxone -&gt; Naoxone </a:t>
            </a:r>
            <a:r>
              <a:rPr lang="pt-BR" sz="1800" b="1" dirty="0" smtClean="0">
                <a:latin typeface="Tahoma" panose="020B0604030504040204" pitchFamily="34" charset="0"/>
                <a:ea typeface="Tahoma" panose="020B0604030504040204" pitchFamily="34" charset="0"/>
                <a:cs typeface="Tahoma" panose="020B0604030504040204" pitchFamily="34" charset="0"/>
              </a:rPr>
              <a:t>or</a:t>
            </a:r>
            <a:r>
              <a:rPr lang="pt-BR" sz="1800" dirty="0" smtClean="0">
                <a:latin typeface="Tahoma" panose="020B0604030504040204" pitchFamily="34" charset="0"/>
                <a:ea typeface="Tahoma" panose="020B0604030504040204" pitchFamily="34" charset="0"/>
                <a:cs typeface="Tahoma" panose="020B0604030504040204" pitchFamily="34" charset="0"/>
              </a:rPr>
              <a:t> clonidine -&gt; conidine</a:t>
            </a:r>
            <a:endParaRPr lang="en-CA" sz="1600" dirty="0" smtClean="0">
              <a:latin typeface="Tahoma" panose="020B0604030504040204" pitchFamily="34" charset="0"/>
              <a:ea typeface="Tahoma" panose="020B0604030504040204" pitchFamily="34" charset="0"/>
              <a:cs typeface="Tahoma" panose="020B0604030504040204" pitchFamily="34" charset="0"/>
            </a:endParaRPr>
          </a:p>
        </p:txBody>
      </p:sp>
      <p:cxnSp>
        <p:nvCxnSpPr>
          <p:cNvPr id="12" name="Straight Arrow Connector 11"/>
          <p:cNvCxnSpPr/>
          <p:nvPr/>
        </p:nvCxnSpPr>
        <p:spPr>
          <a:xfrm>
            <a:off x="3582346" y="3440948"/>
            <a:ext cx="675503"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0295" y="3026586"/>
            <a:ext cx="3141306" cy="1139494"/>
          </a:xfrm>
          <a:prstGeom prst="rect">
            <a:avLst/>
          </a:prstGeom>
        </p:spPr>
      </p:pic>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18594" y="2910438"/>
            <a:ext cx="4172532" cy="1371791"/>
          </a:xfrm>
          <a:prstGeom prst="rect">
            <a:avLst/>
          </a:prstGeom>
        </p:spPr>
      </p:pic>
    </p:spTree>
    <p:extLst>
      <p:ext uri="{BB962C8B-B14F-4D97-AF65-F5344CB8AC3E}">
        <p14:creationId xmlns:p14="http://schemas.microsoft.com/office/powerpoint/2010/main" val="14368661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500" fill="hold"/>
                                        <p:tgtEl>
                                          <p:spTgt spid="9"/>
                                        </p:tgtEl>
                                        <p:attrNameLst>
                                          <p:attrName>ppt_x</p:attrName>
                                        </p:attrNameLst>
                                      </p:cBhvr>
                                      <p:tavLst>
                                        <p:tav tm="0">
                                          <p:val>
                                            <p:strVal val="#ppt_x"/>
                                          </p:val>
                                        </p:tav>
                                        <p:tav tm="100000">
                                          <p:val>
                                            <p:strVal val="#ppt_x"/>
                                          </p:val>
                                        </p:tav>
                                      </p:tavLst>
                                    </p:anim>
                                    <p:anim calcmode="lin" valueType="num">
                                      <p:cBhvr additive="base">
                                        <p:cTn id="12"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3ABDE14-FAB4-0C40-8C82-1F19E60359D4}"/>
              </a:ext>
            </a:extLst>
          </p:cNvPr>
          <p:cNvSpPr>
            <a:spLocks noGrp="1"/>
          </p:cNvSpPr>
          <p:nvPr>
            <p:ph type="title"/>
          </p:nvPr>
        </p:nvSpPr>
        <p:spPr>
          <a:xfrm>
            <a:off x="190931" y="574927"/>
            <a:ext cx="7886700" cy="700644"/>
          </a:xfrm>
        </p:spPr>
        <p:txBody>
          <a:bodyPr>
            <a:normAutofit/>
          </a:bodyPr>
          <a:lstStyle/>
          <a:p>
            <a:r>
              <a:rPr lang="en-CA" sz="2400" b="1" dirty="0" smtClean="0">
                <a:latin typeface="Tahoma" panose="020B0604030504040204" pitchFamily="34" charset="0"/>
                <a:ea typeface="Tahoma" panose="020B0604030504040204" pitchFamily="34" charset="0"/>
                <a:cs typeface="Tahoma" panose="020B0604030504040204" pitchFamily="34" charset="0"/>
              </a:rPr>
              <a:t>Use Cases tested using pre-trained Model</a:t>
            </a:r>
            <a:endParaRPr lang="en-US" sz="2400" b="1" dirty="0">
              <a:latin typeface="Tahoma" panose="020B0604030504040204" pitchFamily="34" charset="0"/>
              <a:ea typeface="Tahoma" panose="020B0604030504040204" pitchFamily="34" charset="0"/>
              <a:cs typeface="Tahoma" panose="020B0604030504040204" pitchFamily="34" charset="0"/>
            </a:endParaRPr>
          </a:p>
        </p:txBody>
      </p:sp>
      <p:sp>
        <p:nvSpPr>
          <p:cNvPr id="4" name="Slide Number Placeholder 3">
            <a:extLst>
              <a:ext uri="{FF2B5EF4-FFF2-40B4-BE49-F238E27FC236}">
                <a16:creationId xmlns="" xmlns:a16="http://schemas.microsoft.com/office/drawing/2014/main" id="{7CF68987-6612-A147-ABD4-604FC9F9AD07}"/>
              </a:ext>
            </a:extLst>
          </p:cNvPr>
          <p:cNvSpPr>
            <a:spLocks noGrp="1"/>
          </p:cNvSpPr>
          <p:nvPr>
            <p:ph type="sldNum" sz="quarter" idx="12"/>
          </p:nvPr>
        </p:nvSpPr>
        <p:spPr/>
        <p:txBody>
          <a:bodyPr/>
          <a:lstStyle/>
          <a:p>
            <a:fld id="{EDB761FF-D525-D64B-8909-8CF25B3FD480}" type="slidenum">
              <a:rPr lang="en-US" smtClean="0"/>
              <a:pPr/>
              <a:t>12</a:t>
            </a:fld>
            <a:endParaRPr lang="en-US" dirty="0"/>
          </a:p>
        </p:txBody>
      </p:sp>
      <p:sp>
        <p:nvSpPr>
          <p:cNvPr id="7" name="Content Placeholder 2">
            <a:extLst>
              <a:ext uri="{FF2B5EF4-FFF2-40B4-BE49-F238E27FC236}">
                <a16:creationId xmlns="" xmlns:a16="http://schemas.microsoft.com/office/drawing/2014/main" id="{13C66045-1C8F-0A4A-B6FA-48BB9E6E7D53}"/>
              </a:ext>
            </a:extLst>
          </p:cNvPr>
          <p:cNvSpPr>
            <a:spLocks noGrp="1"/>
          </p:cNvSpPr>
          <p:nvPr>
            <p:ph idx="1"/>
          </p:nvPr>
        </p:nvSpPr>
        <p:spPr>
          <a:xfrm>
            <a:off x="298278" y="1557614"/>
            <a:ext cx="8649167" cy="472609"/>
          </a:xfrm>
        </p:spPr>
        <p:txBody>
          <a:bodyPr>
            <a:normAutofit/>
          </a:bodyPr>
          <a:lstStyle/>
          <a:p>
            <a:pPr marL="0" indent="0">
              <a:buNone/>
            </a:pPr>
            <a:r>
              <a:rPr lang="en-CA" sz="1800" b="1" u="sng" dirty="0" smtClean="0">
                <a:latin typeface="Tahoma" panose="020B0604030504040204" pitchFamily="34" charset="0"/>
                <a:ea typeface="Tahoma" panose="020B0604030504040204" pitchFamily="34" charset="0"/>
                <a:cs typeface="Tahoma" panose="020B0604030504040204" pitchFamily="34" charset="0"/>
              </a:rPr>
              <a:t>Use Case 7</a:t>
            </a:r>
            <a:r>
              <a:rPr lang="en-CA" sz="1800" dirty="0" smtClean="0">
                <a:latin typeface="Tahoma" panose="020B0604030504040204" pitchFamily="34" charset="0"/>
                <a:ea typeface="Tahoma" panose="020B0604030504040204" pitchFamily="34" charset="0"/>
                <a:cs typeface="Tahoma" panose="020B0604030504040204" pitchFamily="34" charset="0"/>
              </a:rPr>
              <a:t>: Split single word – not classified</a:t>
            </a:r>
            <a:endParaRPr lang="en-CA" sz="1600" dirty="0">
              <a:latin typeface="Tahoma" panose="020B0604030504040204" pitchFamily="34" charset="0"/>
              <a:ea typeface="Tahoma" panose="020B0604030504040204" pitchFamily="34" charset="0"/>
              <a:cs typeface="Tahoma" panose="020B0604030504040204" pitchFamily="34" charset="0"/>
            </a:endParaRPr>
          </a:p>
          <a:p>
            <a:pPr marL="0" indent="0">
              <a:buNone/>
            </a:pPr>
            <a:endParaRPr lang="en-CA" sz="1600" dirty="0" smtClean="0">
              <a:latin typeface="Tahoma" panose="020B0604030504040204" pitchFamily="34" charset="0"/>
              <a:ea typeface="Tahoma" panose="020B0604030504040204" pitchFamily="34" charset="0"/>
              <a:cs typeface="Tahoma" panose="020B0604030504040204" pitchFamily="34" charset="0"/>
            </a:endParaRPr>
          </a:p>
        </p:txBody>
      </p:sp>
      <p:sp>
        <p:nvSpPr>
          <p:cNvPr id="8" name="Content Placeholder 2">
            <a:extLst>
              <a:ext uri="{FF2B5EF4-FFF2-40B4-BE49-F238E27FC236}">
                <a16:creationId xmlns="" xmlns:a16="http://schemas.microsoft.com/office/drawing/2014/main" id="{13C66045-1C8F-0A4A-B6FA-48BB9E6E7D53}"/>
              </a:ext>
            </a:extLst>
          </p:cNvPr>
          <p:cNvSpPr txBox="1">
            <a:spLocks/>
          </p:cNvSpPr>
          <p:nvPr/>
        </p:nvSpPr>
        <p:spPr>
          <a:xfrm>
            <a:off x="298278" y="2075961"/>
            <a:ext cx="8649167" cy="472609"/>
          </a:xfrm>
          <a:prstGeom prst="rect">
            <a:avLst/>
          </a:prstGeom>
        </p:spPr>
        <p:txBody>
          <a:bodyPr>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1500" kern="1200">
                <a:solidFill>
                  <a:schemeClr val="tx1"/>
                </a:solidFill>
                <a:latin typeface="Arial MT Std" panose="020B0402020200020204" pitchFamily="34"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Arial MT Std" panose="020B0402020200020204" pitchFamily="34"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Arial MT Std" panose="020B0402020200020204" pitchFamily="34"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050" kern="1200">
                <a:solidFill>
                  <a:schemeClr val="tx1"/>
                </a:solidFill>
                <a:latin typeface="Arial MT Std" panose="020B0402020200020204" pitchFamily="34"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050" kern="1200">
                <a:solidFill>
                  <a:schemeClr val="tx1"/>
                </a:solidFill>
                <a:latin typeface="Arial MT Std" panose="020B0402020200020204" pitchFamily="34"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CA" sz="1800" b="1" u="sng" dirty="0" smtClean="0">
                <a:latin typeface="Tahoma" panose="020B0604030504040204" pitchFamily="34" charset="0"/>
                <a:ea typeface="Tahoma" panose="020B0604030504040204" pitchFamily="34" charset="0"/>
                <a:cs typeface="Tahoma" panose="020B0604030504040204" pitchFamily="34" charset="0"/>
              </a:rPr>
              <a:t>Training set:  </a:t>
            </a:r>
            <a:r>
              <a:rPr lang="pt-BR" sz="1800" dirty="0" smtClean="0">
                <a:latin typeface="Tahoma" panose="020B0604030504040204" pitchFamily="34" charset="0"/>
                <a:ea typeface="Tahoma" panose="020B0604030504040204" pitchFamily="34" charset="0"/>
                <a:cs typeface="Tahoma" panose="020B0604030504040204" pitchFamily="34" charset="0"/>
              </a:rPr>
              <a:t>Naloxone -&gt; Nalo &lt;br&gt; xone </a:t>
            </a:r>
            <a:r>
              <a:rPr lang="pt-BR" sz="1800" b="1" dirty="0" smtClean="0">
                <a:latin typeface="Tahoma" panose="020B0604030504040204" pitchFamily="34" charset="0"/>
                <a:ea typeface="Tahoma" panose="020B0604030504040204" pitchFamily="34" charset="0"/>
                <a:cs typeface="Tahoma" panose="020B0604030504040204" pitchFamily="34" charset="0"/>
              </a:rPr>
              <a:t>or</a:t>
            </a:r>
            <a:r>
              <a:rPr lang="pt-BR" sz="1800" dirty="0" smtClean="0">
                <a:latin typeface="Tahoma" panose="020B0604030504040204" pitchFamily="34" charset="0"/>
                <a:ea typeface="Tahoma" panose="020B0604030504040204" pitchFamily="34" charset="0"/>
                <a:cs typeface="Tahoma" panose="020B0604030504040204" pitchFamily="34" charset="0"/>
              </a:rPr>
              <a:t> clonidine -&gt; clon &lt;br&gt; idine</a:t>
            </a:r>
            <a:endParaRPr lang="en-CA" sz="1600" dirty="0" smtClean="0">
              <a:latin typeface="Tahoma" panose="020B0604030504040204" pitchFamily="34" charset="0"/>
              <a:ea typeface="Tahoma" panose="020B0604030504040204" pitchFamily="34" charset="0"/>
              <a:cs typeface="Tahoma" panose="020B0604030504040204" pitchFamily="34" charset="0"/>
            </a:endParaRPr>
          </a:p>
        </p:txBody>
      </p:sp>
      <p:cxnSp>
        <p:nvCxnSpPr>
          <p:cNvPr id="12" name="Straight Arrow Connector 11"/>
          <p:cNvCxnSpPr/>
          <p:nvPr/>
        </p:nvCxnSpPr>
        <p:spPr>
          <a:xfrm>
            <a:off x="4018952" y="3440948"/>
            <a:ext cx="675503"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90919" y="3005892"/>
            <a:ext cx="2410161" cy="990738"/>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6559" y="2767734"/>
            <a:ext cx="3286584" cy="1467055"/>
          </a:xfrm>
          <a:prstGeom prst="rect">
            <a:avLst/>
          </a:prstGeom>
        </p:spPr>
      </p:pic>
    </p:spTree>
    <p:extLst>
      <p:ext uri="{BB962C8B-B14F-4D97-AF65-F5344CB8AC3E}">
        <p14:creationId xmlns:p14="http://schemas.microsoft.com/office/powerpoint/2010/main" val="34510252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03952" y="1912813"/>
            <a:ext cx="5391905" cy="1452901"/>
          </a:xfrm>
        </p:spPr>
        <p:txBody>
          <a:bodyPr/>
          <a:lstStyle/>
          <a:p>
            <a:r>
              <a:rPr lang="en-US" sz="3200" b="1" dirty="0" smtClean="0"/>
              <a:t>Annotation Dataset</a:t>
            </a:r>
            <a:endParaRPr lang="en-CA" sz="3200" b="1" dirty="0"/>
          </a:p>
        </p:txBody>
      </p:sp>
      <p:sp>
        <p:nvSpPr>
          <p:cNvPr id="3" name="Slide Number Placeholder 2"/>
          <p:cNvSpPr>
            <a:spLocks noGrp="1"/>
          </p:cNvSpPr>
          <p:nvPr>
            <p:ph type="sldNum" sz="quarter" idx="12"/>
          </p:nvPr>
        </p:nvSpPr>
        <p:spPr/>
        <p:txBody>
          <a:bodyPr/>
          <a:lstStyle/>
          <a:p>
            <a:fld id="{EDB761FF-D525-D64B-8909-8CF25B3FD480}" type="slidenum">
              <a:rPr lang="en-US" smtClean="0"/>
              <a:pPr/>
              <a:t>13</a:t>
            </a:fld>
            <a:endParaRPr lang="en-US" dirty="0"/>
          </a:p>
        </p:txBody>
      </p:sp>
    </p:spTree>
    <p:extLst>
      <p:ext uri="{BB962C8B-B14F-4D97-AF65-F5344CB8AC3E}">
        <p14:creationId xmlns:p14="http://schemas.microsoft.com/office/powerpoint/2010/main" val="31063702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nvPr>
        </p:nvGraphicFramePr>
        <p:xfrm>
          <a:off x="628650" y="1823475"/>
          <a:ext cx="7070692" cy="2061763"/>
        </p:xfrm>
        <a:graphic>
          <a:graphicData uri="http://schemas.openxmlformats.org/drawingml/2006/table">
            <a:tbl>
              <a:tblPr firstRow="1" bandRow="1">
                <a:tableStyleId>{5C22544A-7EE6-4342-B048-85BDC9FD1C3A}</a:tableStyleId>
              </a:tblPr>
              <a:tblGrid>
                <a:gridCol w="1153017"/>
                <a:gridCol w="699940"/>
                <a:gridCol w="4404674"/>
                <a:gridCol w="813061"/>
              </a:tblGrid>
              <a:tr h="409877">
                <a:tc>
                  <a:txBody>
                    <a:bodyPr/>
                    <a:lstStyle/>
                    <a:p>
                      <a:r>
                        <a:rPr lang="en-CA" sz="1000" dirty="0" smtClean="0"/>
                        <a:t>Filename</a:t>
                      </a:r>
                      <a:endParaRPr lang="en-CA" sz="1000" dirty="0"/>
                    </a:p>
                  </a:txBody>
                  <a:tcPr marL="68580" marR="68580" marT="34290" marB="34290"/>
                </a:tc>
                <a:tc>
                  <a:txBody>
                    <a:bodyPr/>
                    <a:lstStyle/>
                    <a:p>
                      <a:r>
                        <a:rPr lang="en-CA" sz="1000" dirty="0" smtClean="0"/>
                        <a:t>NPN</a:t>
                      </a:r>
                      <a:endParaRPr lang="en-CA" sz="1000" dirty="0"/>
                    </a:p>
                  </a:txBody>
                  <a:tcPr marL="68580" marR="68580" marT="34290" marB="34290"/>
                </a:tc>
                <a:tc>
                  <a:txBody>
                    <a:bodyPr/>
                    <a:lstStyle/>
                    <a:p>
                      <a:r>
                        <a:rPr lang="en-CA" sz="1000" dirty="0" smtClean="0"/>
                        <a:t>Claim</a:t>
                      </a:r>
                      <a:endParaRPr lang="en-CA" sz="1000" dirty="0"/>
                    </a:p>
                  </a:txBody>
                  <a:tcPr marL="68580" marR="68580" marT="34290" marB="34290"/>
                </a:tc>
                <a:tc>
                  <a:txBody>
                    <a:bodyPr/>
                    <a:lstStyle/>
                    <a:p>
                      <a:r>
                        <a:rPr lang="en-CA" sz="1000" smtClean="0"/>
                        <a:t>Company</a:t>
                      </a:r>
                      <a:r>
                        <a:rPr lang="en-CA" sz="1000" baseline="0" smtClean="0"/>
                        <a:t> name</a:t>
                      </a:r>
                      <a:endParaRPr lang="en-CA" sz="1000" dirty="0"/>
                    </a:p>
                  </a:txBody>
                  <a:tcPr marL="68580" marR="68580" marT="34290" marB="34290"/>
                </a:tc>
              </a:tr>
              <a:tr h="384334">
                <a:tc>
                  <a:txBody>
                    <a:bodyPr/>
                    <a:lstStyle/>
                    <a:p>
                      <a:pPr algn="l" fontAlgn="b"/>
                      <a:r>
                        <a:rPr lang="en-CA" sz="800" b="0" i="0" u="none" strike="noStrike">
                          <a:solidFill>
                            <a:srgbClr val="000000"/>
                          </a:solidFill>
                          <a:effectLst/>
                          <a:latin typeface="Calibri" panose="020F0502020204030204" pitchFamily="34" charset="0"/>
                        </a:rPr>
                        <a:t>Allmax Arginine Hcl_1.jpg</a:t>
                      </a:r>
                    </a:p>
                  </a:txBody>
                  <a:tcPr marL="7144" marR="7144" marT="7144" marB="0" anchor="b"/>
                </a:tc>
                <a:tc>
                  <a:txBody>
                    <a:bodyPr/>
                    <a:lstStyle/>
                    <a:p>
                      <a:pPr algn="l" fontAlgn="b"/>
                      <a:r>
                        <a:rPr lang="en-CA" sz="800" b="0" i="0" u="none" strike="noStrike">
                          <a:solidFill>
                            <a:srgbClr val="000000"/>
                          </a:solidFill>
                          <a:effectLst/>
                          <a:latin typeface="Calibri" panose="020F0502020204030204" pitchFamily="34" charset="0"/>
                        </a:rPr>
                        <a:t>npn 80026941</a:t>
                      </a:r>
                    </a:p>
                  </a:txBody>
                  <a:tcPr marL="7144" marR="7144" marT="7144" marB="0" anchor="b"/>
                </a:tc>
                <a:tc>
                  <a:txBody>
                    <a:bodyPr/>
                    <a:lstStyle/>
                    <a:p>
                      <a:pPr algn="l" fontAlgn="b"/>
                      <a:r>
                        <a:rPr lang="en-CA" sz="800" b="0" i="0" u="none" strike="noStrike" dirty="0">
                          <a:solidFill>
                            <a:srgbClr val="000000"/>
                          </a:solidFill>
                          <a:effectLst/>
                          <a:latin typeface="Calibri" panose="020F0502020204030204" pitchFamily="34" charset="0"/>
                        </a:rPr>
                        <a:t>aids in the synthesis of nitric oxide </a:t>
                      </a:r>
                      <a:r>
                        <a:rPr lang="en-CA" sz="800" b="0" i="0" u="none" strike="noStrike" dirty="0" err="1">
                          <a:solidFill>
                            <a:srgbClr val="000000"/>
                          </a:solidFill>
                          <a:effectLst/>
                          <a:latin typeface="Calibri" panose="020F0502020204030204" pitchFamily="34" charset="0"/>
                        </a:rPr>
                        <a:t>inoj.aides</a:t>
                      </a:r>
                      <a:r>
                        <a:rPr lang="en-CA" sz="800" b="0" i="0" u="none" strike="noStrike" dirty="0">
                          <a:solidFill>
                            <a:srgbClr val="000000"/>
                          </a:solidFill>
                          <a:effectLst/>
                          <a:latin typeface="Calibri" panose="020F0502020204030204" pitchFamily="34" charset="0"/>
                        </a:rPr>
                        <a:t> a la </a:t>
                      </a:r>
                      <a:r>
                        <a:rPr lang="en-CA" sz="800" b="0" i="0" u="none" strike="noStrike" dirty="0" err="1">
                          <a:solidFill>
                            <a:srgbClr val="000000"/>
                          </a:solidFill>
                          <a:effectLst/>
                          <a:latin typeface="Calibri" panose="020F0502020204030204" pitchFamily="34" charset="0"/>
                        </a:rPr>
                        <a:t>synthese</a:t>
                      </a:r>
                      <a:r>
                        <a:rPr lang="en-CA" sz="800" b="0" i="0" u="none" strike="noStrike" dirty="0">
                          <a:solidFill>
                            <a:srgbClr val="000000"/>
                          </a:solidFill>
                          <a:effectLst/>
                          <a:latin typeface="Calibri" panose="020F0502020204030204" pitchFamily="34" charset="0"/>
                        </a:rPr>
                        <a:t> de </a:t>
                      </a:r>
                      <a:r>
                        <a:rPr lang="en-CA" sz="800" b="0" i="0" u="none" strike="noStrike" dirty="0" err="1">
                          <a:solidFill>
                            <a:srgbClr val="000000"/>
                          </a:solidFill>
                          <a:effectLst/>
                          <a:latin typeface="Calibri" panose="020F0502020204030204" pitchFamily="34" charset="0"/>
                        </a:rPr>
                        <a:t>poxyde</a:t>
                      </a:r>
                      <a:r>
                        <a:rPr lang="en-CA" sz="800" b="0" i="0" u="none" strike="noStrike" dirty="0">
                          <a:solidFill>
                            <a:srgbClr val="000000"/>
                          </a:solidFill>
                          <a:effectLst/>
                          <a:latin typeface="Calibri" panose="020F0502020204030204" pitchFamily="34" charset="0"/>
                        </a:rPr>
                        <a:t> </a:t>
                      </a:r>
                      <a:r>
                        <a:rPr lang="en-CA" sz="800" b="0" i="0" u="none" strike="noStrike" dirty="0" err="1">
                          <a:solidFill>
                            <a:srgbClr val="000000"/>
                          </a:solidFill>
                          <a:effectLst/>
                          <a:latin typeface="Calibri" panose="020F0502020204030204" pitchFamily="34" charset="0"/>
                        </a:rPr>
                        <a:t>nitrique</a:t>
                      </a:r>
                      <a:r>
                        <a:rPr lang="en-CA" sz="800" b="0" i="0" u="none" strike="noStrike" dirty="0">
                          <a:solidFill>
                            <a:srgbClr val="000000"/>
                          </a:solidFill>
                          <a:effectLst/>
                          <a:latin typeface="Calibri" panose="020F0502020204030204" pitchFamily="34" charset="0"/>
                        </a:rPr>
                        <a:t> </a:t>
                      </a:r>
                      <a:r>
                        <a:rPr lang="en-CA" sz="800" b="0" i="0" u="none" strike="noStrike" dirty="0" err="1">
                          <a:solidFill>
                            <a:srgbClr val="000000"/>
                          </a:solidFill>
                          <a:effectLst/>
                          <a:latin typeface="Calibri" panose="020F0502020204030204" pitchFamily="34" charset="0"/>
                        </a:rPr>
                        <a:t>ino.stimulates</a:t>
                      </a:r>
                      <a:r>
                        <a:rPr lang="en-CA" sz="800" b="0" i="0" u="none" strike="noStrike" dirty="0">
                          <a:solidFill>
                            <a:srgbClr val="000000"/>
                          </a:solidFill>
                          <a:effectLst/>
                          <a:latin typeface="Calibri" panose="020F0502020204030204" pitchFamily="34" charset="0"/>
                        </a:rPr>
                        <a:t> the re </a:t>
                      </a:r>
                      <a:r>
                        <a:rPr lang="en-CA" sz="800" b="0" i="0" u="none" strike="noStrike" dirty="0" err="1">
                          <a:solidFill>
                            <a:srgbClr val="000000"/>
                          </a:solidFill>
                          <a:effectLst/>
                          <a:latin typeface="Calibri" panose="020F0502020204030204" pitchFamily="34" charset="0"/>
                        </a:rPr>
                        <a:t>leaseofgrowth</a:t>
                      </a:r>
                      <a:r>
                        <a:rPr lang="en-CA" sz="800" b="0" i="0" u="none" strike="noStrike" dirty="0">
                          <a:solidFill>
                            <a:srgbClr val="000000"/>
                          </a:solidFill>
                          <a:effectLst/>
                          <a:latin typeface="Calibri" panose="020F0502020204030204" pitchFamily="34" charset="0"/>
                        </a:rPr>
                        <a:t> </a:t>
                      </a:r>
                      <a:r>
                        <a:rPr lang="en-CA" sz="800" b="0" i="0" u="none" strike="noStrike" dirty="0" err="1">
                          <a:solidFill>
                            <a:srgbClr val="000000"/>
                          </a:solidFill>
                          <a:effectLst/>
                          <a:latin typeface="Calibri" panose="020F0502020204030204" pitchFamily="34" charset="0"/>
                        </a:rPr>
                        <a:t>hormone.stimule</a:t>
                      </a:r>
                      <a:r>
                        <a:rPr lang="en-CA" sz="800" b="0" i="0" u="none" strike="noStrike" dirty="0">
                          <a:solidFill>
                            <a:srgbClr val="000000"/>
                          </a:solidFill>
                          <a:effectLst/>
                          <a:latin typeface="Calibri" panose="020F0502020204030204" pitchFamily="34" charset="0"/>
                        </a:rPr>
                        <a:t> la liberation de </a:t>
                      </a:r>
                      <a:r>
                        <a:rPr lang="en-CA" sz="800" b="0" i="0" u="none" strike="noStrike" dirty="0" err="1">
                          <a:solidFill>
                            <a:srgbClr val="000000"/>
                          </a:solidFill>
                          <a:effectLst/>
                          <a:latin typeface="Calibri" panose="020F0502020204030204" pitchFamily="34" charset="0"/>
                        </a:rPr>
                        <a:t>phormone</a:t>
                      </a:r>
                      <a:r>
                        <a:rPr lang="en-CA" sz="800" b="0" i="0" u="none" strike="noStrike" dirty="0">
                          <a:solidFill>
                            <a:srgbClr val="000000"/>
                          </a:solidFill>
                          <a:effectLst/>
                          <a:latin typeface="Calibri" panose="020F0502020204030204" pitchFamily="34" charset="0"/>
                        </a:rPr>
                        <a:t> de </a:t>
                      </a:r>
                      <a:r>
                        <a:rPr lang="en-CA" sz="800" b="0" i="0" u="none" strike="noStrike" dirty="0" err="1">
                          <a:solidFill>
                            <a:srgbClr val="000000"/>
                          </a:solidFill>
                          <a:effectLst/>
                          <a:latin typeface="Calibri" panose="020F0502020204030204" pitchFamily="34" charset="0"/>
                        </a:rPr>
                        <a:t>croissance.supports</a:t>
                      </a:r>
                      <a:r>
                        <a:rPr lang="en-CA" sz="800" b="0" i="0" u="none" strike="noStrike" dirty="0">
                          <a:solidFill>
                            <a:srgbClr val="000000"/>
                          </a:solidFill>
                          <a:effectLst/>
                          <a:latin typeface="Calibri" panose="020F0502020204030204" pitchFamily="34" charset="0"/>
                        </a:rPr>
                        <a:t> the production of </a:t>
                      </a:r>
                      <a:r>
                        <a:rPr lang="en-CA" sz="800" b="0" i="0" u="none" strike="noStrike" dirty="0" err="1">
                          <a:solidFill>
                            <a:srgbClr val="000000"/>
                          </a:solidFill>
                          <a:effectLst/>
                          <a:latin typeface="Calibri" panose="020F0502020204030204" pitchFamily="34" charset="0"/>
                        </a:rPr>
                        <a:t>creatine.soutient</a:t>
                      </a:r>
                      <a:r>
                        <a:rPr lang="en-CA" sz="800" b="0" i="0" u="none" strike="noStrike" dirty="0">
                          <a:solidFill>
                            <a:srgbClr val="000000"/>
                          </a:solidFill>
                          <a:effectLst/>
                          <a:latin typeface="Calibri" panose="020F0502020204030204" pitchFamily="34" charset="0"/>
                        </a:rPr>
                        <a:t> la production de </a:t>
                      </a:r>
                      <a:r>
                        <a:rPr lang="en-CA" sz="800" b="0" i="0" u="none" strike="noStrike" dirty="0" err="1">
                          <a:solidFill>
                            <a:srgbClr val="000000"/>
                          </a:solidFill>
                          <a:effectLst/>
                          <a:latin typeface="Calibri" panose="020F0502020204030204" pitchFamily="34" charset="0"/>
                        </a:rPr>
                        <a:t>creatine</a:t>
                      </a:r>
                      <a:endParaRPr lang="en-CA" sz="800" b="0" i="0" u="none" strike="noStrike" dirty="0">
                        <a:solidFill>
                          <a:srgbClr val="000000"/>
                        </a:solidFill>
                        <a:effectLst/>
                        <a:latin typeface="Calibri" panose="020F0502020204030204" pitchFamily="34" charset="0"/>
                      </a:endParaRPr>
                    </a:p>
                  </a:txBody>
                  <a:tcPr marL="7144" marR="7144" marT="7144" marB="0" anchor="b"/>
                </a:tc>
                <a:tc>
                  <a:txBody>
                    <a:bodyPr/>
                    <a:lstStyle/>
                    <a:p>
                      <a:pPr algn="l" fontAlgn="b"/>
                      <a:r>
                        <a:rPr lang="en-CA" sz="800" b="0" i="0" u="none" strike="noStrike" dirty="0" err="1">
                          <a:solidFill>
                            <a:srgbClr val="000000"/>
                          </a:solidFill>
                          <a:effectLst/>
                          <a:latin typeface="Calibri" panose="020F0502020204030204" pitchFamily="34" charset="0"/>
                        </a:rPr>
                        <a:t>allmax</a:t>
                      </a:r>
                      <a:endParaRPr lang="en-CA" sz="800" b="0" i="0" u="none" strike="noStrike" dirty="0">
                        <a:solidFill>
                          <a:srgbClr val="000000"/>
                        </a:solidFill>
                        <a:effectLst/>
                        <a:latin typeface="Calibri" panose="020F0502020204030204" pitchFamily="34" charset="0"/>
                      </a:endParaRPr>
                    </a:p>
                  </a:txBody>
                  <a:tcPr marL="7144" marR="7144" marT="7144" marB="0" anchor="b"/>
                </a:tc>
              </a:tr>
              <a:tr h="633776">
                <a:tc>
                  <a:txBody>
                    <a:bodyPr/>
                    <a:lstStyle/>
                    <a:p>
                      <a:pPr algn="l" fontAlgn="b"/>
                      <a:r>
                        <a:rPr lang="en-CA" sz="800" b="0" i="0" u="none" strike="noStrike" dirty="0" err="1" smtClean="0">
                          <a:solidFill>
                            <a:srgbClr val="000000"/>
                          </a:solidFill>
                          <a:effectLst/>
                          <a:latin typeface="Calibri" panose="020F0502020204030204" pitchFamily="34" charset="0"/>
                        </a:rPr>
                        <a:t>Sisu</a:t>
                      </a:r>
                      <a:r>
                        <a:rPr lang="en-CA" sz="800" b="0" i="0" u="none" strike="noStrike" dirty="0" smtClean="0">
                          <a:solidFill>
                            <a:srgbClr val="000000"/>
                          </a:solidFill>
                          <a:effectLst/>
                          <a:latin typeface="Calibri" panose="020F0502020204030204" pitchFamily="34" charset="0"/>
                        </a:rPr>
                        <a:t> Melatonin_1.jpg</a:t>
                      </a:r>
                      <a:endParaRPr lang="en-CA" sz="800" b="0" i="0" u="none" strike="noStrike" dirty="0">
                        <a:solidFill>
                          <a:srgbClr val="000000"/>
                        </a:solidFill>
                        <a:effectLst/>
                        <a:latin typeface="Calibri" panose="020F0502020204030204" pitchFamily="34" charset="0"/>
                      </a:endParaRPr>
                    </a:p>
                  </a:txBody>
                  <a:tcPr marL="7144" marR="7144" marT="7144" marB="0" anchor="b"/>
                </a:tc>
                <a:tc>
                  <a:txBody>
                    <a:bodyPr/>
                    <a:lstStyle/>
                    <a:p>
                      <a:pPr algn="l" fontAlgn="b"/>
                      <a:r>
                        <a:rPr lang="en-CA" sz="800" b="0" i="0" u="none" strike="noStrike" dirty="0" err="1">
                          <a:solidFill>
                            <a:srgbClr val="000000"/>
                          </a:solidFill>
                          <a:effectLst/>
                          <a:latin typeface="Calibri" panose="020F0502020204030204" pitchFamily="34" charset="0"/>
                        </a:rPr>
                        <a:t>npn</a:t>
                      </a:r>
                      <a:r>
                        <a:rPr lang="en-CA" sz="800" b="0" i="0" u="none" strike="noStrike" dirty="0">
                          <a:solidFill>
                            <a:srgbClr val="000000"/>
                          </a:solidFill>
                          <a:effectLst/>
                          <a:latin typeface="Calibri" panose="020F0502020204030204" pitchFamily="34" charset="0"/>
                        </a:rPr>
                        <a:t>: </a:t>
                      </a:r>
                      <a:r>
                        <a:rPr lang="en-CA" sz="800" b="0" i="0" u="none" strike="noStrike" dirty="0" smtClean="0">
                          <a:solidFill>
                            <a:srgbClr val="000000"/>
                          </a:solidFill>
                          <a:effectLst/>
                          <a:latin typeface="Calibri" panose="020F0502020204030204" pitchFamily="34" charset="0"/>
                        </a:rPr>
                        <a:t>80000831</a:t>
                      </a:r>
                      <a:r>
                        <a:rPr lang="en-CA" sz="800" dirty="0" smtClean="0"/>
                        <a:t> </a:t>
                      </a:r>
                      <a:endParaRPr lang="en-CA" sz="800" b="0" i="0" u="none" strike="noStrike" dirty="0">
                        <a:solidFill>
                          <a:srgbClr val="000000"/>
                        </a:solidFill>
                        <a:effectLst/>
                        <a:latin typeface="Calibri" panose="020F0502020204030204" pitchFamily="34" charset="0"/>
                      </a:endParaRPr>
                    </a:p>
                  </a:txBody>
                  <a:tcPr marL="7144" marR="7144" marT="7144" marB="0" anchor="b"/>
                </a:tc>
                <a:tc>
                  <a:txBody>
                    <a:bodyPr/>
                    <a:lstStyle/>
                    <a:p>
                      <a:pPr algn="l" fontAlgn="b"/>
                      <a:r>
                        <a:rPr lang="en-CA" sz="800" b="0" i="0" u="none" strike="noStrike" dirty="0" smtClean="0">
                          <a:solidFill>
                            <a:srgbClr val="000000"/>
                          </a:solidFill>
                          <a:effectLst/>
                          <a:latin typeface="Calibri" panose="020F0502020204030204" pitchFamily="34" charset="0"/>
                        </a:rPr>
                        <a:t>helps increase total sleep time </a:t>
                      </a:r>
                      <a:r>
                        <a:rPr lang="en-CA" sz="800" b="0" i="0" u="none" strike="noStrike" dirty="0" err="1" smtClean="0">
                          <a:solidFill>
                            <a:srgbClr val="000000"/>
                          </a:solidFill>
                          <a:effectLst/>
                          <a:latin typeface="Calibri" panose="020F0502020204030204" pitchFamily="34" charset="0"/>
                        </a:rPr>
                        <a:t>laspect</a:t>
                      </a:r>
                      <a:r>
                        <a:rPr lang="en-CA" sz="800" b="0" i="0" u="none" strike="noStrike" dirty="0" smtClean="0">
                          <a:solidFill>
                            <a:srgbClr val="000000"/>
                          </a:solidFill>
                          <a:effectLst/>
                          <a:latin typeface="Calibri" panose="020F0502020204030204" pitchFamily="34" charset="0"/>
                        </a:rPr>
                        <a:t> of sleep quality in </a:t>
                      </a:r>
                      <a:r>
                        <a:rPr lang="en-CA" sz="800" b="0" i="0" u="none" strike="noStrike" dirty="0" err="1" smtClean="0">
                          <a:solidFill>
                            <a:srgbClr val="000000"/>
                          </a:solidFill>
                          <a:effectLst/>
                          <a:latin typeface="Calibri" panose="020F0502020204030204" pitchFamily="34" charset="0"/>
                        </a:rPr>
                        <a:t>people.suffering</a:t>
                      </a:r>
                      <a:r>
                        <a:rPr lang="en-CA" sz="800" b="0" i="0" u="none" strike="noStrike" dirty="0" smtClean="0">
                          <a:solidFill>
                            <a:srgbClr val="000000"/>
                          </a:solidFill>
                          <a:effectLst/>
                          <a:latin typeface="Calibri" panose="020F0502020204030204" pitchFamily="34" charset="0"/>
                        </a:rPr>
                        <a:t> from sleep restriction or altered sleep schedule,.</a:t>
                      </a:r>
                      <a:r>
                        <a:rPr lang="en-CA" sz="800" b="0" i="0" u="none" strike="noStrike" dirty="0" err="1" smtClean="0">
                          <a:solidFill>
                            <a:srgbClr val="000000"/>
                          </a:solidFill>
                          <a:effectLst/>
                          <a:latin typeface="Calibri" panose="020F0502020204030204" pitchFamily="34" charset="0"/>
                        </a:rPr>
                        <a:t>eg</a:t>
                      </a:r>
                      <a:r>
                        <a:rPr lang="en-CA" sz="800" b="0" i="0" u="none" strike="noStrike" dirty="0" smtClean="0">
                          <a:solidFill>
                            <a:srgbClr val="000000"/>
                          </a:solidFill>
                          <a:effectLst/>
                          <a:latin typeface="Calibri" panose="020F0502020204030204" pitchFamily="34" charset="0"/>
                        </a:rPr>
                        <a:t> shiftwork and jet lag</a:t>
                      </a:r>
                      <a:r>
                        <a:rPr lang="en-CA" sz="800" dirty="0" smtClean="0"/>
                        <a:t> </a:t>
                      </a:r>
                      <a:endParaRPr lang="en-CA" sz="800" b="0" i="0" u="none" strike="noStrike" dirty="0">
                        <a:solidFill>
                          <a:srgbClr val="000000"/>
                        </a:solidFill>
                        <a:effectLst/>
                        <a:latin typeface="Calibri" panose="020F0502020204030204" pitchFamily="34" charset="0"/>
                      </a:endParaRPr>
                    </a:p>
                  </a:txBody>
                  <a:tcPr marL="7144" marR="7144" marT="7144" marB="0" anchor="b"/>
                </a:tc>
                <a:tc>
                  <a:txBody>
                    <a:bodyPr/>
                    <a:lstStyle/>
                    <a:p>
                      <a:pPr algn="l" fontAlgn="b"/>
                      <a:r>
                        <a:rPr lang="en-CA" sz="800" b="0" i="0" u="none" strike="noStrike" dirty="0" err="1" smtClean="0">
                          <a:solidFill>
                            <a:srgbClr val="000000"/>
                          </a:solidFill>
                          <a:effectLst/>
                          <a:latin typeface="Calibri" panose="020F0502020204030204" pitchFamily="34" charset="0"/>
                        </a:rPr>
                        <a:t>sisu</a:t>
                      </a:r>
                      <a:r>
                        <a:rPr lang="en-CA" sz="800" dirty="0" smtClean="0"/>
                        <a:t> </a:t>
                      </a:r>
                      <a:endParaRPr lang="en-CA" sz="800" b="0" i="0" u="none" strike="noStrike" dirty="0">
                        <a:solidFill>
                          <a:srgbClr val="000000"/>
                        </a:solidFill>
                        <a:effectLst/>
                        <a:latin typeface="Calibri" panose="020F0502020204030204" pitchFamily="34" charset="0"/>
                      </a:endParaRPr>
                    </a:p>
                  </a:txBody>
                  <a:tcPr marL="7144" marR="7144" marT="7144" marB="0" anchor="b"/>
                </a:tc>
              </a:tr>
              <a:tr h="633776">
                <a:tc>
                  <a:txBody>
                    <a:bodyPr/>
                    <a:lstStyle/>
                    <a:p>
                      <a:pPr algn="l" fontAlgn="b"/>
                      <a:r>
                        <a:rPr lang="en-CA" sz="800" b="0" i="0" u="none" strike="noStrike" dirty="0" err="1" smtClean="0">
                          <a:solidFill>
                            <a:srgbClr val="000000"/>
                          </a:solidFill>
                          <a:effectLst/>
                          <a:latin typeface="Calibri" panose="020F0502020204030204" pitchFamily="34" charset="0"/>
                        </a:rPr>
                        <a:t>Sisu</a:t>
                      </a:r>
                      <a:r>
                        <a:rPr lang="en-CA" sz="800" b="0" i="0" u="none" strike="noStrike" dirty="0" smtClean="0">
                          <a:solidFill>
                            <a:srgbClr val="000000"/>
                          </a:solidFill>
                          <a:effectLst/>
                          <a:latin typeface="Calibri" panose="020F0502020204030204" pitchFamily="34" charset="0"/>
                        </a:rPr>
                        <a:t> Melatonin_2.jpg</a:t>
                      </a:r>
                      <a:r>
                        <a:rPr lang="en-CA" sz="800" dirty="0" smtClean="0"/>
                        <a:t> </a:t>
                      </a:r>
                      <a:endParaRPr lang="en-CA" sz="800" b="0" i="0" u="none" strike="noStrike" dirty="0">
                        <a:solidFill>
                          <a:srgbClr val="000000"/>
                        </a:solidFill>
                        <a:effectLst/>
                        <a:latin typeface="Calibri" panose="020F0502020204030204" pitchFamily="34" charset="0"/>
                      </a:endParaRPr>
                    </a:p>
                  </a:txBody>
                  <a:tcPr marL="7144" marR="7144" marT="7144" marB="0" anchor="b"/>
                </a:tc>
                <a:tc>
                  <a:txBody>
                    <a:bodyPr/>
                    <a:lstStyle/>
                    <a:p>
                      <a:pPr algn="l" fontAlgn="b"/>
                      <a:r>
                        <a:rPr lang="en-CA" sz="800" b="0" i="0" u="none" strike="noStrike" dirty="0" smtClean="0">
                          <a:solidFill>
                            <a:srgbClr val="000000"/>
                          </a:solidFill>
                          <a:effectLst/>
                          <a:latin typeface="Calibri" panose="020F0502020204030204" pitchFamily="34" charset="0"/>
                        </a:rPr>
                        <a:t>80027955</a:t>
                      </a:r>
                      <a:r>
                        <a:rPr lang="en-CA" sz="800" dirty="0" smtClean="0"/>
                        <a:t> </a:t>
                      </a:r>
                      <a:endParaRPr lang="en-CA" sz="800" b="0" i="0" u="none" strike="noStrike" dirty="0">
                        <a:solidFill>
                          <a:srgbClr val="000000"/>
                        </a:solidFill>
                        <a:effectLst/>
                        <a:latin typeface="Calibri" panose="020F0502020204030204" pitchFamily="34" charset="0"/>
                      </a:endParaRPr>
                    </a:p>
                  </a:txBody>
                  <a:tcPr marL="7144" marR="7144" marT="7144" marB="0" anchor="b"/>
                </a:tc>
                <a:tc>
                  <a:txBody>
                    <a:bodyPr/>
                    <a:lstStyle/>
                    <a:p>
                      <a:pPr algn="l" fontAlgn="b"/>
                      <a:r>
                        <a:rPr lang="en-CA" sz="800" b="0" i="0" u="none" strike="noStrike" dirty="0" smtClean="0">
                          <a:solidFill>
                            <a:srgbClr val="000000"/>
                          </a:solidFill>
                          <a:effectLst/>
                          <a:latin typeface="Calibri" panose="020F0502020204030204" pitchFamily="34" charset="0"/>
                        </a:rPr>
                        <a:t>helps increase total sleep time aspect of sleep quality.in people suffering from sleep restriction or altered </a:t>
                      </a:r>
                      <a:r>
                        <a:rPr lang="en-CA" sz="800" b="0" i="0" u="none" strike="noStrike" dirty="0" err="1" smtClean="0">
                          <a:solidFill>
                            <a:srgbClr val="000000"/>
                          </a:solidFill>
                          <a:effectLst/>
                          <a:latin typeface="Calibri" panose="020F0502020204030204" pitchFamily="34" charset="0"/>
                        </a:rPr>
                        <a:t>sleep.schedule</a:t>
                      </a:r>
                      <a:r>
                        <a:rPr lang="en-CA" sz="800" b="0" i="0" u="none" strike="noStrike" dirty="0" smtClean="0">
                          <a:solidFill>
                            <a:srgbClr val="000000"/>
                          </a:solidFill>
                          <a:effectLst/>
                          <a:latin typeface="Calibri" panose="020F0502020204030204" pitchFamily="34" charset="0"/>
                        </a:rPr>
                        <a:t>, e.g. shift-work and jet </a:t>
                      </a:r>
                      <a:r>
                        <a:rPr lang="en-CA" sz="800" b="0" i="0" u="none" strike="noStrike" dirty="0" err="1" smtClean="0">
                          <a:solidFill>
                            <a:srgbClr val="000000"/>
                          </a:solidFill>
                          <a:effectLst/>
                          <a:latin typeface="Calibri" panose="020F0502020204030204" pitchFamily="34" charset="0"/>
                        </a:rPr>
                        <a:t>lag..aide</a:t>
                      </a:r>
                      <a:r>
                        <a:rPr lang="en-CA" sz="800" b="0" i="0" u="none" strike="noStrike" dirty="0" smtClean="0">
                          <a:solidFill>
                            <a:srgbClr val="000000"/>
                          </a:solidFill>
                          <a:effectLst/>
                          <a:latin typeface="Calibri" panose="020F0502020204030204" pitchFamily="34" charset="0"/>
                        </a:rPr>
                        <a:t> a augmenter la </a:t>
                      </a:r>
                      <a:r>
                        <a:rPr lang="en-CA" sz="800" b="0" i="0" u="none" strike="noStrike" dirty="0" err="1" smtClean="0">
                          <a:solidFill>
                            <a:srgbClr val="000000"/>
                          </a:solidFill>
                          <a:effectLst/>
                          <a:latin typeface="Calibri" panose="020F0502020204030204" pitchFamily="34" charset="0"/>
                        </a:rPr>
                        <a:t>duree</a:t>
                      </a:r>
                      <a:r>
                        <a:rPr lang="en-CA" sz="800" b="0" i="0" u="none" strike="noStrike" dirty="0" smtClean="0">
                          <a:solidFill>
                            <a:srgbClr val="000000"/>
                          </a:solidFill>
                          <a:effectLst/>
                          <a:latin typeface="Calibri" panose="020F0502020204030204" pitchFamily="34" charset="0"/>
                        </a:rPr>
                        <a:t> </a:t>
                      </a:r>
                      <a:r>
                        <a:rPr lang="en-CA" sz="800" b="0" i="0" u="none" strike="noStrike" dirty="0" err="1" smtClean="0">
                          <a:solidFill>
                            <a:srgbClr val="000000"/>
                          </a:solidFill>
                          <a:effectLst/>
                          <a:latin typeface="Calibri" panose="020F0502020204030204" pitchFamily="34" charset="0"/>
                        </a:rPr>
                        <a:t>totale</a:t>
                      </a:r>
                      <a:r>
                        <a:rPr lang="en-CA" sz="800" b="0" i="0" u="none" strike="noStrike" dirty="0" smtClean="0">
                          <a:solidFill>
                            <a:srgbClr val="000000"/>
                          </a:solidFill>
                          <a:effectLst/>
                          <a:latin typeface="Calibri" panose="020F0502020204030204" pitchFamily="34" charset="0"/>
                        </a:rPr>
                        <a:t> de </a:t>
                      </a:r>
                      <a:r>
                        <a:rPr lang="en-CA" sz="800" b="0" i="0" u="none" strike="noStrike" dirty="0" err="1" smtClean="0">
                          <a:solidFill>
                            <a:srgbClr val="000000"/>
                          </a:solidFill>
                          <a:effectLst/>
                          <a:latin typeface="Calibri" panose="020F0502020204030204" pitchFamily="34" charset="0"/>
                        </a:rPr>
                        <a:t>sommeil</a:t>
                      </a:r>
                      <a:r>
                        <a:rPr lang="en-CA" sz="800" b="0" i="0" u="none" strike="noStrike" dirty="0" smtClean="0">
                          <a:solidFill>
                            <a:srgbClr val="000000"/>
                          </a:solidFill>
                          <a:effectLst/>
                          <a:latin typeface="Calibri" panose="020F0502020204030204" pitchFamily="34" charset="0"/>
                        </a:rPr>
                        <a:t> </a:t>
                      </a:r>
                      <a:r>
                        <a:rPr lang="en-CA" sz="800" b="0" i="0" u="none" strike="noStrike" dirty="0" err="1" smtClean="0">
                          <a:solidFill>
                            <a:srgbClr val="000000"/>
                          </a:solidFill>
                          <a:effectLst/>
                          <a:latin typeface="Calibri" panose="020F0502020204030204" pitchFamily="34" charset="0"/>
                        </a:rPr>
                        <a:t>laspect</a:t>
                      </a:r>
                      <a:r>
                        <a:rPr lang="en-CA" sz="800" b="0" i="0" u="none" strike="noStrike" dirty="0" smtClean="0">
                          <a:solidFill>
                            <a:srgbClr val="000000"/>
                          </a:solidFill>
                          <a:effectLst/>
                          <a:latin typeface="Calibri" panose="020F0502020204030204" pitchFamily="34" charset="0"/>
                        </a:rPr>
                        <a:t> de</a:t>
                      </a:r>
                      <a:r>
                        <a:rPr lang="en-CA" sz="800" dirty="0" smtClean="0"/>
                        <a:t> </a:t>
                      </a:r>
                      <a:r>
                        <a:rPr lang="en-CA" sz="800" b="0" i="0" u="none" strike="noStrike" dirty="0" smtClean="0">
                          <a:solidFill>
                            <a:srgbClr val="000000"/>
                          </a:solidFill>
                          <a:effectLst/>
                          <a:latin typeface="Calibri" panose="020F0502020204030204" pitchFamily="34" charset="0"/>
                        </a:rPr>
                        <a:t>melatonin</a:t>
                      </a:r>
                      <a:endParaRPr lang="en-CA" sz="800" b="0" i="0" u="none" strike="noStrike" dirty="0">
                        <a:solidFill>
                          <a:srgbClr val="000000"/>
                        </a:solidFill>
                        <a:effectLst/>
                        <a:latin typeface="Calibri" panose="020F0502020204030204" pitchFamily="34" charset="0"/>
                      </a:endParaRPr>
                    </a:p>
                  </a:txBody>
                  <a:tcPr marL="7144" marR="7144" marT="7144" marB="0" anchor="b"/>
                </a:tc>
                <a:tc>
                  <a:txBody>
                    <a:bodyPr/>
                    <a:lstStyle/>
                    <a:p>
                      <a:pPr algn="l" fontAlgn="b"/>
                      <a:r>
                        <a:rPr lang="en-CA" sz="800" b="0" i="0" u="none" strike="noStrike" dirty="0" err="1" smtClean="0">
                          <a:solidFill>
                            <a:srgbClr val="000000"/>
                          </a:solidFill>
                          <a:effectLst/>
                          <a:latin typeface="Calibri" panose="020F0502020204030204" pitchFamily="34" charset="0"/>
                        </a:rPr>
                        <a:t>sisu</a:t>
                      </a:r>
                      <a:r>
                        <a:rPr lang="en-CA" sz="800" dirty="0" smtClean="0"/>
                        <a:t> </a:t>
                      </a:r>
                      <a:endParaRPr lang="en-CA" sz="800" b="0" i="0" u="none" strike="noStrike" dirty="0">
                        <a:solidFill>
                          <a:srgbClr val="000000"/>
                        </a:solidFill>
                        <a:effectLst/>
                        <a:latin typeface="Calibri" panose="020F0502020204030204" pitchFamily="34" charset="0"/>
                      </a:endParaRPr>
                    </a:p>
                  </a:txBody>
                  <a:tcPr marL="7144" marR="7144" marT="7144" marB="0" anchor="b"/>
                </a:tc>
              </a:tr>
            </a:tbl>
          </a:graphicData>
        </a:graphic>
      </p:graphicFrame>
      <p:graphicFrame>
        <p:nvGraphicFramePr>
          <p:cNvPr id="5" name="Content Placeholder 3"/>
          <p:cNvGraphicFramePr>
            <a:graphicFrameLocks/>
          </p:cNvGraphicFramePr>
          <p:nvPr>
            <p:extLst/>
          </p:nvPr>
        </p:nvGraphicFramePr>
        <p:xfrm>
          <a:off x="628650" y="4077097"/>
          <a:ext cx="5917675" cy="1580359"/>
        </p:xfrm>
        <a:graphic>
          <a:graphicData uri="http://schemas.openxmlformats.org/drawingml/2006/table">
            <a:tbl>
              <a:tblPr firstRow="1" bandRow="1">
                <a:tableStyleId>{5C22544A-7EE6-4342-B048-85BDC9FD1C3A}</a:tableStyleId>
              </a:tblPr>
              <a:tblGrid>
                <a:gridCol w="699940"/>
                <a:gridCol w="4404674"/>
                <a:gridCol w="813061"/>
              </a:tblGrid>
              <a:tr h="436949">
                <a:tc>
                  <a:txBody>
                    <a:bodyPr/>
                    <a:lstStyle/>
                    <a:p>
                      <a:r>
                        <a:rPr lang="en-CA" sz="1000" dirty="0" smtClean="0"/>
                        <a:t>NPN</a:t>
                      </a:r>
                      <a:endParaRPr lang="en-CA" sz="1000" dirty="0"/>
                    </a:p>
                  </a:txBody>
                  <a:tcPr marL="68580" marR="68580" marT="34290" marB="34290"/>
                </a:tc>
                <a:tc>
                  <a:txBody>
                    <a:bodyPr/>
                    <a:lstStyle/>
                    <a:p>
                      <a:r>
                        <a:rPr lang="en-CA" sz="1000" dirty="0" smtClean="0"/>
                        <a:t>Claim</a:t>
                      </a:r>
                      <a:endParaRPr lang="en-CA" sz="1000" dirty="0"/>
                    </a:p>
                  </a:txBody>
                  <a:tcPr marL="68580" marR="68580" marT="34290" marB="34290"/>
                </a:tc>
                <a:tc>
                  <a:txBody>
                    <a:bodyPr/>
                    <a:lstStyle/>
                    <a:p>
                      <a:r>
                        <a:rPr lang="en-CA" sz="1000" dirty="0" smtClean="0"/>
                        <a:t>Company</a:t>
                      </a:r>
                      <a:r>
                        <a:rPr lang="en-CA" sz="1000" baseline="0" dirty="0" smtClean="0"/>
                        <a:t> name</a:t>
                      </a:r>
                      <a:endParaRPr lang="en-CA" sz="1000" dirty="0"/>
                    </a:p>
                  </a:txBody>
                  <a:tcPr marL="68580" marR="68580" marT="34290" marB="34290"/>
                </a:tc>
              </a:tr>
              <a:tr h="381886">
                <a:tc>
                  <a:txBody>
                    <a:bodyPr/>
                    <a:lstStyle/>
                    <a:p>
                      <a:pPr algn="l" fontAlgn="b"/>
                      <a:r>
                        <a:rPr lang="en-CA" sz="800" b="0" i="0" u="none" strike="noStrike" dirty="0" err="1">
                          <a:solidFill>
                            <a:srgbClr val="000000"/>
                          </a:solidFill>
                          <a:effectLst/>
                          <a:latin typeface="Calibri" panose="020F0502020204030204" pitchFamily="34" charset="0"/>
                        </a:rPr>
                        <a:t>npn</a:t>
                      </a:r>
                      <a:r>
                        <a:rPr lang="en-CA" sz="800" b="0" i="0" u="none" strike="noStrike" dirty="0">
                          <a:solidFill>
                            <a:srgbClr val="000000"/>
                          </a:solidFill>
                          <a:effectLst/>
                          <a:latin typeface="Calibri" panose="020F0502020204030204" pitchFamily="34" charset="0"/>
                        </a:rPr>
                        <a:t> 80026941</a:t>
                      </a:r>
                    </a:p>
                  </a:txBody>
                  <a:tcPr marL="7144" marR="7144" marT="7144" marB="0" anchor="b"/>
                </a:tc>
                <a:tc>
                  <a:txBody>
                    <a:bodyPr/>
                    <a:lstStyle/>
                    <a:p>
                      <a:pPr algn="l" fontAlgn="b"/>
                      <a:r>
                        <a:rPr lang="en-CA" sz="800" b="0" i="0" u="none" strike="noStrike" dirty="0" smtClean="0">
                          <a:solidFill>
                            <a:srgbClr val="000000"/>
                          </a:solidFill>
                          <a:effectLst/>
                          <a:latin typeface="Calibri" panose="020F0502020204030204" pitchFamily="34" charset="0"/>
                        </a:rPr>
                        <a:t>Non-essential</a:t>
                      </a:r>
                      <a:r>
                        <a:rPr lang="en-CA" sz="800" b="0" i="0" u="none" strike="noStrike" baseline="0" dirty="0" smtClean="0">
                          <a:solidFill>
                            <a:srgbClr val="000000"/>
                          </a:solidFill>
                          <a:effectLst/>
                          <a:latin typeface="Calibri" panose="020F0502020204030204" pitchFamily="34" charset="0"/>
                        </a:rPr>
                        <a:t> amino acid that is involved in protein synthesis. May help support a modest improvement in exercise capacity in individuals with stable cardiovascular disease</a:t>
                      </a:r>
                      <a:endParaRPr lang="en-CA" sz="800" b="0" i="0" u="none" strike="noStrike" dirty="0">
                        <a:solidFill>
                          <a:srgbClr val="000000"/>
                        </a:solidFill>
                        <a:effectLst/>
                        <a:latin typeface="Calibri" panose="020F0502020204030204" pitchFamily="34" charset="0"/>
                      </a:endParaRPr>
                    </a:p>
                  </a:txBody>
                  <a:tcPr marL="7144" marR="7144" marT="7144" marB="0" anchor="b"/>
                </a:tc>
                <a:tc>
                  <a:txBody>
                    <a:bodyPr/>
                    <a:lstStyle/>
                    <a:p>
                      <a:pPr algn="l" fontAlgn="b"/>
                      <a:r>
                        <a:rPr lang="en-CA" sz="800" b="0" i="0" u="none" strike="noStrike" dirty="0" smtClean="0">
                          <a:solidFill>
                            <a:srgbClr val="000000"/>
                          </a:solidFill>
                          <a:effectLst/>
                          <a:latin typeface="Calibri" panose="020F0502020204030204" pitchFamily="34" charset="0"/>
                        </a:rPr>
                        <a:t>Health Body</a:t>
                      </a:r>
                      <a:r>
                        <a:rPr lang="en-CA" sz="800" b="0" i="0" u="none" strike="noStrike" baseline="0" dirty="0" smtClean="0">
                          <a:solidFill>
                            <a:srgbClr val="000000"/>
                          </a:solidFill>
                          <a:effectLst/>
                          <a:latin typeface="Calibri" panose="020F0502020204030204" pitchFamily="34" charset="0"/>
                        </a:rPr>
                        <a:t> Services </a:t>
                      </a:r>
                      <a:r>
                        <a:rPr lang="en-CA" sz="800" b="0" i="0" u="none" strike="noStrike" baseline="0" dirty="0" err="1" smtClean="0">
                          <a:solidFill>
                            <a:srgbClr val="000000"/>
                          </a:solidFill>
                          <a:effectLst/>
                          <a:latin typeface="Calibri" panose="020F0502020204030204" pitchFamily="34" charset="0"/>
                        </a:rPr>
                        <a:t>Inc</a:t>
                      </a:r>
                      <a:endParaRPr lang="en-CA" sz="800" b="0" i="0" u="none" strike="noStrike" dirty="0">
                        <a:solidFill>
                          <a:srgbClr val="000000"/>
                        </a:solidFill>
                        <a:effectLst/>
                        <a:latin typeface="Calibri" panose="020F0502020204030204" pitchFamily="34" charset="0"/>
                      </a:endParaRPr>
                    </a:p>
                  </a:txBody>
                  <a:tcPr marL="7144" marR="7144" marT="7144" marB="0" anchor="b"/>
                </a:tc>
              </a:tr>
              <a:tr h="761524">
                <a:tc>
                  <a:txBody>
                    <a:bodyPr/>
                    <a:lstStyle/>
                    <a:p>
                      <a:pPr algn="l" fontAlgn="b"/>
                      <a:r>
                        <a:rPr lang="en-CA" sz="800" b="0" i="0" u="none" strike="noStrike" dirty="0" smtClean="0">
                          <a:solidFill>
                            <a:srgbClr val="000000"/>
                          </a:solidFill>
                          <a:effectLst/>
                          <a:latin typeface="Calibri" panose="020F0502020204030204" pitchFamily="34" charset="0"/>
                        </a:rPr>
                        <a:t>80000831</a:t>
                      </a:r>
                      <a:r>
                        <a:rPr lang="en-CA" sz="800" dirty="0" smtClean="0"/>
                        <a:t> </a:t>
                      </a:r>
                      <a:endParaRPr lang="en-CA" sz="800" b="0" i="0" u="none" strike="noStrike" dirty="0">
                        <a:solidFill>
                          <a:srgbClr val="000000"/>
                        </a:solidFill>
                        <a:effectLst/>
                        <a:latin typeface="Calibri" panose="020F0502020204030204" pitchFamily="34" charset="0"/>
                      </a:endParaRPr>
                    </a:p>
                  </a:txBody>
                  <a:tcPr marL="7144" marR="7144" marT="7144" marB="0" anchor="b"/>
                </a:tc>
                <a:tc>
                  <a:txBody>
                    <a:bodyPr/>
                    <a:lstStyle/>
                    <a:p>
                      <a:pPr algn="l" fontAlgn="b"/>
                      <a:r>
                        <a:rPr lang="en-CA" sz="800" b="0" i="0" u="none" strike="noStrike" dirty="0" smtClean="0">
                          <a:solidFill>
                            <a:srgbClr val="000000"/>
                          </a:solidFill>
                          <a:effectLst/>
                          <a:latin typeface="Calibri" panose="020F0502020204030204" pitchFamily="34" charset="0"/>
                        </a:rPr>
                        <a:t>Helps increase the total sleep time (aspect of sleep quality) in people suffering from sleep restriction or altered sleep schedule, e.g. shift-work and jet lag. Helps re-set the body's sleep-wake cycle (aspect of the circadian rhythm). Helps to prevent and/or reduce the effects of jet lag (e.g. daytime fatigue, sleep disturbance) for people travelling by plane easterly across two or more time zones. Helps to reduce the time it takes to fall asleep (sleep onset latency aspect of sleep quality) in people with delayed sleep phase disorder.</a:t>
                      </a:r>
                      <a:endParaRPr lang="en-CA" sz="800" b="0" i="0" u="none" strike="noStrike" dirty="0">
                        <a:solidFill>
                          <a:srgbClr val="000000"/>
                        </a:solidFill>
                        <a:effectLst/>
                        <a:latin typeface="Calibri" panose="020F0502020204030204" pitchFamily="34" charset="0"/>
                      </a:endParaRPr>
                    </a:p>
                  </a:txBody>
                  <a:tcPr marL="7144" marR="7144" marT="7144" marB="0" anchor="b"/>
                </a:tc>
                <a:tc>
                  <a:txBody>
                    <a:bodyPr/>
                    <a:lstStyle/>
                    <a:p>
                      <a:pPr algn="l" fontAlgn="b"/>
                      <a:r>
                        <a:rPr lang="en-CA" sz="800" b="0" i="0" u="none" strike="noStrike" dirty="0" smtClean="0">
                          <a:solidFill>
                            <a:srgbClr val="000000"/>
                          </a:solidFill>
                          <a:effectLst/>
                          <a:latin typeface="Calibri" panose="020F0502020204030204" pitchFamily="34" charset="0"/>
                        </a:rPr>
                        <a:t>SISU</a:t>
                      </a:r>
                      <a:r>
                        <a:rPr lang="en-CA" sz="800" b="0" i="0" u="none" strike="noStrike" baseline="0" dirty="0" smtClean="0">
                          <a:solidFill>
                            <a:srgbClr val="000000"/>
                          </a:solidFill>
                          <a:effectLst/>
                          <a:latin typeface="Calibri" panose="020F0502020204030204" pitchFamily="34" charset="0"/>
                        </a:rPr>
                        <a:t> Inc.</a:t>
                      </a:r>
                      <a:endParaRPr lang="en-CA" sz="800" b="0" i="0" u="none" strike="noStrike" dirty="0">
                        <a:solidFill>
                          <a:srgbClr val="000000"/>
                        </a:solidFill>
                        <a:effectLst/>
                        <a:latin typeface="Calibri" panose="020F0502020204030204" pitchFamily="34" charset="0"/>
                      </a:endParaRPr>
                    </a:p>
                  </a:txBody>
                  <a:tcPr marL="7144" marR="7144" marT="7144" marB="0" anchor="b"/>
                </a:tc>
              </a:tr>
            </a:tbl>
          </a:graphicData>
        </a:graphic>
      </p:graphicFrame>
      <p:sp>
        <p:nvSpPr>
          <p:cNvPr id="8" name="Rectangle 7"/>
          <p:cNvSpPr/>
          <p:nvPr/>
        </p:nvSpPr>
        <p:spPr>
          <a:xfrm>
            <a:off x="6718955" y="4524513"/>
            <a:ext cx="4572000" cy="1338828"/>
          </a:xfrm>
          <a:prstGeom prst="rect">
            <a:avLst/>
          </a:prstGeom>
        </p:spPr>
        <p:txBody>
          <a:bodyPr>
            <a:spAutoFit/>
          </a:bodyPr>
          <a:lstStyle/>
          <a:p>
            <a:r>
              <a:rPr lang="en-CA" sz="1350" dirty="0"/>
              <a:t>652 annotated NHP</a:t>
            </a:r>
          </a:p>
          <a:p>
            <a:r>
              <a:rPr lang="en-CA" sz="1350" dirty="0"/>
              <a:t># with claims: 461</a:t>
            </a:r>
          </a:p>
          <a:p>
            <a:r>
              <a:rPr lang="en-CA" sz="1350" dirty="0"/>
              <a:t># with product name: 550</a:t>
            </a:r>
          </a:p>
          <a:p>
            <a:r>
              <a:rPr lang="en-CA" sz="1350" dirty="0"/>
              <a:t># with NPN: 448</a:t>
            </a:r>
          </a:p>
          <a:p>
            <a:r>
              <a:rPr lang="en-CA" sz="1350" dirty="0"/>
              <a:t># with company name: 510</a:t>
            </a:r>
          </a:p>
          <a:p>
            <a:endParaRPr lang="en-CA" sz="1350" dirty="0"/>
          </a:p>
        </p:txBody>
      </p:sp>
      <p:sp>
        <p:nvSpPr>
          <p:cNvPr id="9" name="Title 1"/>
          <p:cNvSpPr>
            <a:spLocks noGrp="1"/>
          </p:cNvSpPr>
          <p:nvPr>
            <p:ph type="title"/>
          </p:nvPr>
        </p:nvSpPr>
        <p:spPr>
          <a:xfrm>
            <a:off x="628650" y="1131094"/>
            <a:ext cx="7886700" cy="994172"/>
          </a:xfrm>
        </p:spPr>
        <p:txBody>
          <a:bodyPr/>
          <a:lstStyle/>
          <a:p>
            <a:r>
              <a:rPr lang="en-CA" dirty="0" smtClean="0"/>
              <a:t>Annotated Images Stats</a:t>
            </a:r>
            <a:endParaRPr lang="en-CA" dirty="0"/>
          </a:p>
        </p:txBody>
      </p:sp>
    </p:spTree>
    <p:extLst>
      <p:ext uri="{BB962C8B-B14F-4D97-AF65-F5344CB8AC3E}">
        <p14:creationId xmlns:p14="http://schemas.microsoft.com/office/powerpoint/2010/main" val="35294111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13C66045-1C8F-0A4A-B6FA-48BB9E6E7D53}"/>
              </a:ext>
            </a:extLst>
          </p:cNvPr>
          <p:cNvSpPr>
            <a:spLocks noGrp="1"/>
          </p:cNvSpPr>
          <p:nvPr>
            <p:ph idx="1"/>
          </p:nvPr>
        </p:nvSpPr>
        <p:spPr>
          <a:xfrm>
            <a:off x="1538243" y="2448739"/>
            <a:ext cx="5392398" cy="2422363"/>
          </a:xfrm>
        </p:spPr>
        <p:txBody>
          <a:bodyPr>
            <a:normAutofit/>
          </a:bodyPr>
          <a:lstStyle/>
          <a:p>
            <a:pPr marL="0" indent="0" algn="ctr">
              <a:buNone/>
            </a:pPr>
            <a:r>
              <a:rPr lang="en-CA" sz="4000" b="1" dirty="0" smtClean="0">
                <a:latin typeface="Tahoma" panose="020B0604030504040204" pitchFamily="34" charset="0"/>
                <a:ea typeface="Tahoma" panose="020B0604030504040204" pitchFamily="34" charset="0"/>
                <a:cs typeface="Tahoma" panose="020B0604030504040204" pitchFamily="34" charset="0"/>
              </a:rPr>
              <a:t>Thank You /</a:t>
            </a:r>
          </a:p>
          <a:p>
            <a:pPr marL="0" indent="0" algn="ctr">
              <a:buNone/>
            </a:pPr>
            <a:r>
              <a:rPr lang="en-CA" sz="4000" b="1" dirty="0">
                <a:latin typeface="Tahoma" panose="020B0604030504040204" pitchFamily="34" charset="0"/>
                <a:ea typeface="Tahoma" panose="020B0604030504040204" pitchFamily="34" charset="0"/>
                <a:cs typeface="Tahoma" panose="020B0604030504040204" pitchFamily="34" charset="0"/>
              </a:rPr>
              <a:t>Je </a:t>
            </a:r>
            <a:r>
              <a:rPr lang="en-CA" sz="4000" b="1" dirty="0" err="1">
                <a:latin typeface="Tahoma" panose="020B0604030504040204" pitchFamily="34" charset="0"/>
                <a:ea typeface="Tahoma" panose="020B0604030504040204" pitchFamily="34" charset="0"/>
                <a:cs typeface="Tahoma" panose="020B0604030504040204" pitchFamily="34" charset="0"/>
              </a:rPr>
              <a:t>vous</a:t>
            </a:r>
            <a:r>
              <a:rPr lang="en-CA" sz="4000" b="1" dirty="0">
                <a:latin typeface="Tahoma" panose="020B0604030504040204" pitchFamily="34" charset="0"/>
                <a:ea typeface="Tahoma" panose="020B0604030504040204" pitchFamily="34" charset="0"/>
                <a:cs typeface="Tahoma" panose="020B0604030504040204" pitchFamily="34" charset="0"/>
              </a:rPr>
              <a:t> </a:t>
            </a:r>
            <a:r>
              <a:rPr lang="en-CA" sz="4000" b="1" dirty="0" err="1">
                <a:latin typeface="Tahoma" panose="020B0604030504040204" pitchFamily="34" charset="0"/>
                <a:ea typeface="Tahoma" panose="020B0604030504040204" pitchFamily="34" charset="0"/>
                <a:cs typeface="Tahoma" panose="020B0604030504040204" pitchFamily="34" charset="0"/>
              </a:rPr>
              <a:t>remercie</a:t>
            </a:r>
            <a:endParaRPr lang="en-CA" sz="4000" b="1" dirty="0">
              <a:latin typeface="Tahoma" panose="020B0604030504040204" pitchFamily="34" charset="0"/>
              <a:ea typeface="Tahoma" panose="020B0604030504040204" pitchFamily="34" charset="0"/>
              <a:cs typeface="Tahoma" panose="020B0604030504040204" pitchFamily="34" charset="0"/>
            </a:endParaRPr>
          </a:p>
          <a:p>
            <a:pPr marL="0" indent="0">
              <a:buNone/>
            </a:pPr>
            <a:endParaRPr lang="en-CA" sz="2600" dirty="0" smtClean="0">
              <a:latin typeface="Tahoma" panose="020B0604030504040204" pitchFamily="34" charset="0"/>
              <a:ea typeface="Tahoma" panose="020B0604030504040204" pitchFamily="34" charset="0"/>
              <a:cs typeface="Tahoma" panose="020B0604030504040204" pitchFamily="34" charset="0"/>
            </a:endParaRPr>
          </a:p>
        </p:txBody>
      </p:sp>
      <p:sp>
        <p:nvSpPr>
          <p:cNvPr id="4" name="Slide Number Placeholder 3">
            <a:extLst>
              <a:ext uri="{FF2B5EF4-FFF2-40B4-BE49-F238E27FC236}">
                <a16:creationId xmlns="" xmlns:a16="http://schemas.microsoft.com/office/drawing/2014/main" id="{7CF68987-6612-A147-ABD4-604FC9F9AD07}"/>
              </a:ext>
            </a:extLst>
          </p:cNvPr>
          <p:cNvSpPr>
            <a:spLocks noGrp="1"/>
          </p:cNvSpPr>
          <p:nvPr>
            <p:ph type="sldNum" sz="quarter" idx="12"/>
          </p:nvPr>
        </p:nvSpPr>
        <p:spPr/>
        <p:txBody>
          <a:bodyPr/>
          <a:lstStyle/>
          <a:p>
            <a:fld id="{EDB761FF-D525-D64B-8909-8CF25B3FD480}" type="slidenum">
              <a:rPr lang="en-US" smtClean="0"/>
              <a:pPr/>
              <a:t>15</a:t>
            </a:fld>
            <a:endParaRPr lang="en-US" dirty="0"/>
          </a:p>
        </p:txBody>
      </p:sp>
    </p:spTree>
    <p:extLst>
      <p:ext uri="{BB962C8B-B14F-4D97-AF65-F5344CB8AC3E}">
        <p14:creationId xmlns:p14="http://schemas.microsoft.com/office/powerpoint/2010/main" val="27589389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85846" y="1107915"/>
            <a:ext cx="7886700" cy="538544"/>
          </a:xfrm>
        </p:spPr>
        <p:txBody>
          <a:bodyPr/>
          <a:lstStyle/>
          <a:p>
            <a:r>
              <a:rPr lang="en-US" dirty="0" smtClean="0"/>
              <a:t>Recap                                  /                                Next Steps</a:t>
            </a:r>
            <a:endParaRPr lang="en-CA" dirty="0"/>
          </a:p>
        </p:txBody>
      </p:sp>
      <p:sp>
        <p:nvSpPr>
          <p:cNvPr id="3" name="Content Placeholder 2"/>
          <p:cNvSpPr>
            <a:spLocks noGrp="1"/>
          </p:cNvSpPr>
          <p:nvPr>
            <p:ph sz="half" idx="1"/>
          </p:nvPr>
        </p:nvSpPr>
        <p:spPr/>
        <p:txBody>
          <a:bodyPr/>
          <a:lstStyle/>
          <a:p>
            <a:r>
              <a:rPr lang="en-US" dirty="0" smtClean="0"/>
              <a:t>Up until now:</a:t>
            </a:r>
          </a:p>
          <a:p>
            <a:pPr lvl="1"/>
            <a:r>
              <a:rPr lang="en-US" dirty="0" smtClean="0"/>
              <a:t>We can receive images</a:t>
            </a:r>
          </a:p>
          <a:p>
            <a:pPr lvl="1"/>
            <a:r>
              <a:rPr lang="en-US" dirty="0" smtClean="0"/>
              <a:t>Perform OCR on images</a:t>
            </a:r>
          </a:p>
          <a:p>
            <a:pPr lvl="1"/>
            <a:r>
              <a:rPr lang="en-US" dirty="0" smtClean="0"/>
              <a:t>Do processing of extracted OCR</a:t>
            </a:r>
          </a:p>
          <a:p>
            <a:pPr lvl="1"/>
            <a:r>
              <a:rPr lang="en-US" dirty="0" smtClean="0"/>
              <a:t>Map list of words to (</a:t>
            </a:r>
            <a:r>
              <a:rPr lang="en-US" dirty="0" err="1" smtClean="0"/>
              <a:t>x,y</a:t>
            </a:r>
            <a:r>
              <a:rPr lang="en-US" dirty="0" smtClean="0"/>
              <a:t>) locations on image</a:t>
            </a:r>
          </a:p>
          <a:p>
            <a:pPr lvl="1"/>
            <a:r>
              <a:rPr lang="en-US" dirty="0" smtClean="0"/>
              <a:t>Using fuzzy matching, map </a:t>
            </a:r>
            <a:r>
              <a:rPr lang="en-US" dirty="0" err="1" smtClean="0"/>
              <a:t>ocr</a:t>
            </a:r>
            <a:r>
              <a:rPr lang="en-US" dirty="0" smtClean="0"/>
              <a:t> word to highest scoring matched word in master vocabulary</a:t>
            </a:r>
          </a:p>
          <a:p>
            <a:pPr marL="0" indent="0">
              <a:buNone/>
            </a:pPr>
            <a:endParaRPr lang="en-US" dirty="0"/>
          </a:p>
          <a:p>
            <a:pPr marL="0" indent="0">
              <a:buNone/>
            </a:pPr>
            <a:endParaRPr lang="en-CA" dirty="0"/>
          </a:p>
        </p:txBody>
      </p:sp>
      <p:sp>
        <p:nvSpPr>
          <p:cNvPr id="4" name="Content Placeholder 3"/>
          <p:cNvSpPr>
            <a:spLocks noGrp="1"/>
          </p:cNvSpPr>
          <p:nvPr>
            <p:ph sz="half" idx="2"/>
          </p:nvPr>
        </p:nvSpPr>
        <p:spPr/>
        <p:txBody>
          <a:bodyPr/>
          <a:lstStyle/>
          <a:p>
            <a:r>
              <a:rPr lang="en-US" dirty="0" smtClean="0"/>
              <a:t>Test out multiple word </a:t>
            </a:r>
            <a:r>
              <a:rPr lang="en-US" dirty="0" err="1" smtClean="0"/>
              <a:t>embeddings</a:t>
            </a:r>
            <a:endParaRPr lang="en-US" dirty="0" smtClean="0"/>
          </a:p>
          <a:p>
            <a:pPr lvl="1"/>
            <a:r>
              <a:rPr lang="en-US" dirty="0" err="1" smtClean="0"/>
              <a:t>Pubmed</a:t>
            </a:r>
            <a:endParaRPr lang="en-US" dirty="0" smtClean="0"/>
          </a:p>
          <a:p>
            <a:pPr lvl="1"/>
            <a:r>
              <a:rPr lang="en-US" dirty="0" smtClean="0"/>
              <a:t>Bio Medical</a:t>
            </a:r>
          </a:p>
          <a:p>
            <a:pPr lvl="1"/>
            <a:r>
              <a:rPr lang="en-US" dirty="0" smtClean="0"/>
              <a:t>Wikipedia</a:t>
            </a:r>
          </a:p>
          <a:p>
            <a:pPr lvl="1"/>
            <a:r>
              <a:rPr lang="en-US" dirty="0" smtClean="0"/>
              <a:t>…</a:t>
            </a:r>
          </a:p>
          <a:p>
            <a:r>
              <a:rPr lang="en-US" dirty="0" smtClean="0"/>
              <a:t>Get word </a:t>
            </a:r>
            <a:r>
              <a:rPr lang="en-US" dirty="0" err="1" smtClean="0"/>
              <a:t>embeddings</a:t>
            </a:r>
            <a:r>
              <a:rPr lang="en-US" dirty="0" smtClean="0"/>
              <a:t> from OCR text  + top fuzzy matched word</a:t>
            </a:r>
          </a:p>
          <a:p>
            <a:r>
              <a:rPr lang="en-US" dirty="0" smtClean="0"/>
              <a:t>Concatenate word </a:t>
            </a:r>
            <a:r>
              <a:rPr lang="en-US" dirty="0" err="1" smtClean="0"/>
              <a:t>embeddings</a:t>
            </a:r>
            <a:r>
              <a:rPr lang="en-US" dirty="0" smtClean="0"/>
              <a:t> (as input)</a:t>
            </a:r>
          </a:p>
          <a:p>
            <a:r>
              <a:rPr lang="en-US" dirty="0" smtClean="0"/>
              <a:t>Build word </a:t>
            </a:r>
            <a:r>
              <a:rPr lang="en-US" dirty="0" smtClean="0"/>
              <a:t>classifier</a:t>
            </a:r>
          </a:p>
          <a:p>
            <a:pPr lvl="1"/>
            <a:r>
              <a:rPr lang="en-US" dirty="0" err="1" smtClean="0"/>
              <a:t>BioNER</a:t>
            </a:r>
            <a:endParaRPr lang="en-US" dirty="0" smtClean="0"/>
          </a:p>
          <a:p>
            <a:pPr lvl="1"/>
            <a:r>
              <a:rPr lang="en-US" dirty="0" smtClean="0"/>
              <a:t>Deep metric learning</a:t>
            </a:r>
          </a:p>
          <a:p>
            <a:pPr lvl="1"/>
            <a:r>
              <a:rPr lang="en-US" dirty="0" smtClean="0"/>
              <a:t>Character n-grams</a:t>
            </a:r>
            <a:endParaRPr lang="en-US" dirty="0"/>
          </a:p>
          <a:p>
            <a:r>
              <a:rPr lang="en-US" b="1" dirty="0" smtClean="0"/>
              <a:t>Generate proposals to user</a:t>
            </a:r>
          </a:p>
          <a:p>
            <a:r>
              <a:rPr lang="en-US" b="1" dirty="0" smtClean="0"/>
              <a:t>Have user confirm/correct proposals</a:t>
            </a:r>
          </a:p>
          <a:p>
            <a:r>
              <a:rPr lang="en-US" dirty="0" smtClean="0"/>
              <a:t>Do database logic/back end</a:t>
            </a:r>
          </a:p>
          <a:p>
            <a:r>
              <a:rPr lang="en-US" dirty="0" smtClean="0"/>
              <a:t>Produce final output</a:t>
            </a:r>
            <a:endParaRPr lang="en-CA" dirty="0"/>
          </a:p>
        </p:txBody>
      </p:sp>
      <p:sp>
        <p:nvSpPr>
          <p:cNvPr id="5" name="Slide Number Placeholder 4"/>
          <p:cNvSpPr>
            <a:spLocks noGrp="1"/>
          </p:cNvSpPr>
          <p:nvPr>
            <p:ph type="sldNum" sz="quarter" idx="12"/>
          </p:nvPr>
        </p:nvSpPr>
        <p:spPr/>
        <p:txBody>
          <a:bodyPr/>
          <a:lstStyle/>
          <a:p>
            <a:fld id="{EDB761FF-D525-D64B-8909-8CF25B3FD480}" type="slidenum">
              <a:rPr lang="en-US" smtClean="0"/>
              <a:pPr/>
              <a:t>1</a:t>
            </a:fld>
            <a:endParaRPr lang="en-US" dirty="0"/>
          </a:p>
        </p:txBody>
      </p:sp>
      <p:sp>
        <p:nvSpPr>
          <p:cNvPr id="6" name="Oval 5"/>
          <p:cNvSpPr/>
          <p:nvPr/>
        </p:nvSpPr>
        <p:spPr>
          <a:xfrm>
            <a:off x="4418091" y="4354716"/>
            <a:ext cx="3467477" cy="633743"/>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110045549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a:xfrm>
            <a:off x="1452516" y="354128"/>
            <a:ext cx="3544997" cy="538544"/>
          </a:xfrm>
        </p:spPr>
        <p:txBody>
          <a:bodyPr>
            <a:normAutofit/>
          </a:bodyPr>
          <a:lstStyle/>
          <a:p>
            <a:r>
              <a:rPr lang="en-US" sz="1800" b="1" dirty="0" smtClean="0"/>
              <a:t>{Relevant Information} Proposals</a:t>
            </a:r>
            <a:endParaRPr lang="en-CA" sz="1800" b="1" dirty="0"/>
          </a:p>
        </p:txBody>
      </p:sp>
      <p:sp>
        <p:nvSpPr>
          <p:cNvPr id="5" name="Slide Number Placeholder 4"/>
          <p:cNvSpPr>
            <a:spLocks noGrp="1"/>
          </p:cNvSpPr>
          <p:nvPr>
            <p:ph type="sldNum" sz="quarter" idx="12"/>
          </p:nvPr>
        </p:nvSpPr>
        <p:spPr/>
        <p:txBody>
          <a:bodyPr/>
          <a:lstStyle/>
          <a:p>
            <a:fld id="{EDB761FF-D525-D64B-8909-8CF25B3FD480}" type="slidenum">
              <a:rPr lang="en-US" smtClean="0"/>
              <a:pPr/>
              <a:t>2</a:t>
            </a:fld>
            <a:endParaRPr lang="en-US" dirty="0"/>
          </a:p>
        </p:txBody>
      </p:sp>
      <p:pic>
        <p:nvPicPr>
          <p:cNvPr id="13" name="Picture 1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215" y="1147262"/>
            <a:ext cx="1841131" cy="2454841"/>
          </a:xfrm>
          <a:prstGeom prst="rect">
            <a:avLst/>
          </a:prstGeom>
        </p:spPr>
      </p:pic>
      <p:pic>
        <p:nvPicPr>
          <p:cNvPr id="14" name="Picture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58459" y="1405213"/>
            <a:ext cx="1842947" cy="737968"/>
          </a:xfrm>
          <a:prstGeom prst="rect">
            <a:avLst/>
          </a:prstGeom>
        </p:spPr>
      </p:pic>
      <p:sp>
        <p:nvSpPr>
          <p:cNvPr id="15" name="Right Arrow 14"/>
          <p:cNvSpPr/>
          <p:nvPr/>
        </p:nvSpPr>
        <p:spPr>
          <a:xfrm>
            <a:off x="2401637" y="1630435"/>
            <a:ext cx="1430016" cy="28752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OCR Pipeline</a:t>
            </a:r>
            <a:endParaRPr lang="en-CA" sz="1100" dirty="0"/>
          </a:p>
        </p:txBody>
      </p:sp>
      <p:pic>
        <p:nvPicPr>
          <p:cNvPr id="16" name="Picture 1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4918904" y="2792187"/>
            <a:ext cx="2008799" cy="737968"/>
          </a:xfrm>
          <a:prstGeom prst="rect">
            <a:avLst/>
          </a:prstGeom>
        </p:spPr>
      </p:pic>
      <p:sp>
        <p:nvSpPr>
          <p:cNvPr id="17" name="Right Arrow 16"/>
          <p:cNvSpPr/>
          <p:nvPr/>
        </p:nvSpPr>
        <p:spPr>
          <a:xfrm rot="5400000">
            <a:off x="5253079" y="2892793"/>
            <a:ext cx="1323666" cy="69971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Fuzzy </a:t>
            </a:r>
            <a:r>
              <a:rPr lang="en-US" sz="1100" dirty="0" smtClean="0"/>
              <a:t>Matching + Classification</a:t>
            </a:r>
            <a:endParaRPr lang="en-CA" sz="1100" dirty="0"/>
          </a:p>
        </p:txBody>
      </p:sp>
      <p:sp>
        <p:nvSpPr>
          <p:cNvPr id="18" name="TextBox 17"/>
          <p:cNvSpPr txBox="1"/>
          <p:nvPr/>
        </p:nvSpPr>
        <p:spPr>
          <a:xfrm>
            <a:off x="4255128" y="4237021"/>
            <a:ext cx="5902859" cy="1477328"/>
          </a:xfrm>
          <a:prstGeom prst="rect">
            <a:avLst/>
          </a:prstGeom>
          <a:noFill/>
        </p:spPr>
        <p:txBody>
          <a:bodyPr wrap="square" rtlCol="0">
            <a:spAutoFit/>
          </a:bodyPr>
          <a:lstStyle/>
          <a:p>
            <a:r>
              <a:rPr lang="en-US" dirty="0"/>
              <a:t>{‘Echinacea’ : </a:t>
            </a:r>
            <a:r>
              <a:rPr lang="en-US" dirty="0" smtClean="0"/>
              <a:t>(medicinal-ingredient</a:t>
            </a:r>
            <a:r>
              <a:rPr lang="en-US" dirty="0"/>
              <a:t>, [x1,x2,y1,y2</a:t>
            </a:r>
            <a:r>
              <a:rPr lang="en-US" dirty="0" smtClean="0"/>
              <a:t>]),</a:t>
            </a:r>
          </a:p>
          <a:p>
            <a:r>
              <a:rPr lang="en-US" dirty="0" smtClean="0"/>
              <a:t>‘dosage’: (dose, [x1,x2,y1,y2]),</a:t>
            </a:r>
          </a:p>
          <a:p>
            <a:r>
              <a:rPr lang="en-US" dirty="0" smtClean="0"/>
              <a:t>‘each’: (other, [x1, x2, y1, y2]),</a:t>
            </a:r>
          </a:p>
          <a:p>
            <a:r>
              <a:rPr lang="en-US" dirty="0" smtClean="0"/>
              <a:t>…</a:t>
            </a:r>
          </a:p>
          <a:p>
            <a:r>
              <a:rPr lang="en-US" dirty="0" smtClean="0"/>
              <a:t>‘</a:t>
            </a:r>
            <a:r>
              <a:rPr lang="en-US" dirty="0" err="1" smtClean="0"/>
              <a:t>ocr_word</a:t>
            </a:r>
            <a:r>
              <a:rPr lang="en-US" dirty="0" smtClean="0"/>
              <a:t>’: (class, [x-y location on image])}</a:t>
            </a:r>
            <a:endParaRPr lang="en-US" dirty="0"/>
          </a:p>
        </p:txBody>
      </p:sp>
      <p:sp>
        <p:nvSpPr>
          <p:cNvPr id="19" name="TextBox 18"/>
          <p:cNvSpPr txBox="1"/>
          <p:nvPr/>
        </p:nvSpPr>
        <p:spPr>
          <a:xfrm>
            <a:off x="4174831" y="1174354"/>
            <a:ext cx="4235001" cy="1200329"/>
          </a:xfrm>
          <a:prstGeom prst="rect">
            <a:avLst/>
          </a:prstGeom>
          <a:noFill/>
        </p:spPr>
        <p:txBody>
          <a:bodyPr wrap="square" rtlCol="0">
            <a:spAutoFit/>
          </a:bodyPr>
          <a:lstStyle/>
          <a:p>
            <a:r>
              <a:rPr lang="en-US" dirty="0"/>
              <a:t>{‘Echinacea’: [x1,x2,y1,y2], ‘Root’: [x1,x2,y1,y2], ‘Alcohol’: [x1, x2, y1, y2], ‘Dosage’: […], ‘Medicinal’: [..], ….}</a:t>
            </a:r>
          </a:p>
          <a:p>
            <a:endParaRPr lang="en-CA" dirty="0"/>
          </a:p>
        </p:txBody>
      </p:sp>
      <p:pic>
        <p:nvPicPr>
          <p:cNvPr id="20" name="Picture 1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88706" y="4599578"/>
            <a:ext cx="1842947" cy="737968"/>
          </a:xfrm>
          <a:prstGeom prst="rect">
            <a:avLst/>
          </a:prstGeom>
        </p:spPr>
      </p:pic>
      <p:sp>
        <p:nvSpPr>
          <p:cNvPr id="22" name="Left Arrow 21"/>
          <p:cNvSpPr/>
          <p:nvPr/>
        </p:nvSpPr>
        <p:spPr>
          <a:xfrm>
            <a:off x="2058459" y="4792019"/>
            <a:ext cx="1584357" cy="353085"/>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t>Proposals</a:t>
            </a:r>
            <a:endParaRPr lang="en-CA" sz="1400" dirty="0"/>
          </a:p>
        </p:txBody>
      </p:sp>
    </p:spTree>
    <p:extLst>
      <p:ext uri="{BB962C8B-B14F-4D97-AF65-F5344CB8AC3E}">
        <p14:creationId xmlns:p14="http://schemas.microsoft.com/office/powerpoint/2010/main" val="12046659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139764" y="1680770"/>
            <a:ext cx="3886200" cy="4114133"/>
          </a:xfrm>
        </p:spPr>
        <p:txBody>
          <a:bodyPr/>
          <a:lstStyle/>
          <a:p>
            <a:r>
              <a:rPr lang="en-US" dirty="0" smtClean="0"/>
              <a:t>QA</a:t>
            </a:r>
          </a:p>
          <a:p>
            <a:r>
              <a:rPr lang="en-US" dirty="0" smtClean="0"/>
              <a:t>Query the user to confirm extraction</a:t>
            </a:r>
          </a:p>
          <a:p>
            <a:r>
              <a:rPr lang="en-US" dirty="0" smtClean="0"/>
              <a:t>Allows for:</a:t>
            </a:r>
          </a:p>
          <a:p>
            <a:pPr lvl="1"/>
            <a:r>
              <a:rPr lang="en-US" dirty="0" smtClean="0"/>
              <a:t>Confirming correct extraction</a:t>
            </a:r>
          </a:p>
          <a:p>
            <a:pPr lvl="1"/>
            <a:r>
              <a:rPr lang="en-US" dirty="0" smtClean="0"/>
              <a:t>Spelling correction</a:t>
            </a:r>
          </a:p>
          <a:p>
            <a:pPr lvl="1"/>
            <a:r>
              <a:rPr lang="en-US" dirty="0" smtClean="0"/>
              <a:t>Removing unwanted words</a:t>
            </a:r>
          </a:p>
          <a:p>
            <a:pPr lvl="1"/>
            <a:r>
              <a:rPr lang="en-US" dirty="0" smtClean="0"/>
              <a:t>Adding missed words</a:t>
            </a:r>
          </a:p>
          <a:p>
            <a:r>
              <a:rPr lang="en-US" dirty="0" smtClean="0"/>
              <a:t>Back-end logic (API calls, NHP assessment, Claims assessment, Compliance assessment)</a:t>
            </a:r>
          </a:p>
          <a:p>
            <a:r>
              <a:rPr lang="en-US" dirty="0" smtClean="0"/>
              <a:t>Final report</a:t>
            </a:r>
          </a:p>
          <a:p>
            <a:pPr lvl="1"/>
            <a:r>
              <a:rPr lang="en-US" dirty="0" smtClean="0"/>
              <a:t>Assessments + reasoning</a:t>
            </a:r>
          </a:p>
          <a:p>
            <a:endParaRPr lang="en-CA" dirty="0"/>
          </a:p>
        </p:txBody>
      </p:sp>
      <p:pic>
        <p:nvPicPr>
          <p:cNvPr id="7" name="Content Placeholder 6"/>
          <p:cNvPicPr>
            <a:picLocks noGrp="1" noChangeAspect="1"/>
          </p:cNvPicPr>
          <p:nvPr>
            <p:ph sz="half" idx="2"/>
          </p:nvPr>
        </p:nvPicPr>
        <p:blipFill>
          <a:blip r:embed="rId2"/>
          <a:stretch>
            <a:fillRect/>
          </a:stretch>
        </p:blipFill>
        <p:spPr>
          <a:xfrm>
            <a:off x="4438585" y="950614"/>
            <a:ext cx="3021469" cy="5160628"/>
          </a:xfrm>
          <a:prstGeom prst="rect">
            <a:avLst/>
          </a:prstGeom>
        </p:spPr>
      </p:pic>
      <p:sp>
        <p:nvSpPr>
          <p:cNvPr id="5" name="Slide Number Placeholder 4"/>
          <p:cNvSpPr>
            <a:spLocks noGrp="1"/>
          </p:cNvSpPr>
          <p:nvPr>
            <p:ph type="sldNum" sz="quarter" idx="12"/>
          </p:nvPr>
        </p:nvSpPr>
        <p:spPr/>
        <p:txBody>
          <a:bodyPr/>
          <a:lstStyle/>
          <a:p>
            <a:fld id="{EDB761FF-D525-D64B-8909-8CF25B3FD480}" type="slidenum">
              <a:rPr lang="en-US" smtClean="0"/>
              <a:pPr/>
              <a:t>3</a:t>
            </a:fld>
            <a:endParaRPr lang="en-US" dirty="0"/>
          </a:p>
        </p:txBody>
      </p:sp>
      <p:sp>
        <p:nvSpPr>
          <p:cNvPr id="6" name="Title 8"/>
          <p:cNvSpPr>
            <a:spLocks noGrp="1"/>
          </p:cNvSpPr>
          <p:nvPr>
            <p:ph type="title"/>
          </p:nvPr>
        </p:nvSpPr>
        <p:spPr>
          <a:xfrm>
            <a:off x="1257300" y="346385"/>
            <a:ext cx="3848854" cy="538544"/>
          </a:xfrm>
        </p:spPr>
        <p:txBody>
          <a:bodyPr>
            <a:normAutofit/>
          </a:bodyPr>
          <a:lstStyle/>
          <a:p>
            <a:r>
              <a:rPr lang="en-US" sz="1800" b="1" dirty="0" smtClean="0"/>
              <a:t>{Relevant Information} Proposals</a:t>
            </a:r>
            <a:endParaRPr lang="en-CA" sz="1800" b="1" dirty="0"/>
          </a:p>
        </p:txBody>
      </p:sp>
      <p:sp>
        <p:nvSpPr>
          <p:cNvPr id="8" name="Rectangle 7"/>
          <p:cNvSpPr/>
          <p:nvPr/>
        </p:nvSpPr>
        <p:spPr>
          <a:xfrm>
            <a:off x="4438585" y="1297819"/>
            <a:ext cx="3021469" cy="4623189"/>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TextBox 9"/>
          <p:cNvSpPr txBox="1"/>
          <p:nvPr/>
        </p:nvSpPr>
        <p:spPr>
          <a:xfrm>
            <a:off x="4662023" y="1457607"/>
            <a:ext cx="2798031" cy="646331"/>
          </a:xfrm>
          <a:prstGeom prst="rect">
            <a:avLst/>
          </a:prstGeom>
          <a:noFill/>
        </p:spPr>
        <p:txBody>
          <a:bodyPr wrap="square" rtlCol="0">
            <a:spAutoFit/>
          </a:bodyPr>
          <a:lstStyle/>
          <a:p>
            <a:r>
              <a:rPr lang="en-US" dirty="0" smtClean="0">
                <a:latin typeface="Arial" panose="020B0604020202020204" pitchFamily="34" charset="0"/>
                <a:cs typeface="Arial" panose="020B0604020202020204" pitchFamily="34" charset="0"/>
              </a:rPr>
              <a:t>Extracted:</a:t>
            </a:r>
          </a:p>
          <a:p>
            <a:r>
              <a:rPr lang="en-US" dirty="0" smtClean="0">
                <a:latin typeface="Arial" panose="020B0604020202020204" pitchFamily="34" charset="0"/>
                <a:cs typeface="Arial" panose="020B0604020202020204" pitchFamily="34" charset="0"/>
              </a:rPr>
              <a:t>Medicinal Ingredients</a:t>
            </a:r>
            <a:endParaRPr lang="en-CA" dirty="0">
              <a:latin typeface="Arial" panose="020B0604020202020204" pitchFamily="34" charset="0"/>
              <a:cs typeface="Arial" panose="020B0604020202020204" pitchFamily="34" charset="0"/>
            </a:endParaRPr>
          </a:p>
        </p:txBody>
      </p:sp>
      <p:sp>
        <p:nvSpPr>
          <p:cNvPr id="11" name="Flowchart: Connector 10"/>
          <p:cNvSpPr/>
          <p:nvPr/>
        </p:nvSpPr>
        <p:spPr>
          <a:xfrm>
            <a:off x="4589599" y="2507810"/>
            <a:ext cx="54321" cy="54321"/>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2" name="Flowchart: Connector 11"/>
          <p:cNvSpPr/>
          <p:nvPr/>
        </p:nvSpPr>
        <p:spPr>
          <a:xfrm>
            <a:off x="4589598" y="2788502"/>
            <a:ext cx="54321" cy="54321"/>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 name="Flowchart: Connector 12"/>
          <p:cNvSpPr/>
          <p:nvPr/>
        </p:nvSpPr>
        <p:spPr>
          <a:xfrm>
            <a:off x="4588096" y="3049505"/>
            <a:ext cx="54321" cy="54321"/>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 name="Flowchart: Connector 13"/>
          <p:cNvSpPr/>
          <p:nvPr/>
        </p:nvSpPr>
        <p:spPr>
          <a:xfrm>
            <a:off x="4588095" y="3330197"/>
            <a:ext cx="54321" cy="54321"/>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5" name="TextBox 14"/>
          <p:cNvSpPr txBox="1"/>
          <p:nvPr/>
        </p:nvSpPr>
        <p:spPr>
          <a:xfrm>
            <a:off x="4630520" y="2377384"/>
            <a:ext cx="1539089" cy="307777"/>
          </a:xfrm>
          <a:prstGeom prst="rect">
            <a:avLst/>
          </a:prstGeom>
          <a:noFill/>
        </p:spPr>
        <p:txBody>
          <a:bodyPr wrap="square" rtlCol="0">
            <a:spAutoFit/>
          </a:bodyPr>
          <a:lstStyle/>
          <a:p>
            <a:r>
              <a:rPr lang="en-US" sz="1400" dirty="0" smtClean="0"/>
              <a:t>Vitamin a</a:t>
            </a:r>
            <a:endParaRPr lang="en-CA" sz="1400" dirty="0"/>
          </a:p>
        </p:txBody>
      </p:sp>
      <p:sp>
        <p:nvSpPr>
          <p:cNvPr id="16" name="TextBox 15"/>
          <p:cNvSpPr txBox="1"/>
          <p:nvPr/>
        </p:nvSpPr>
        <p:spPr>
          <a:xfrm>
            <a:off x="4642416" y="2671230"/>
            <a:ext cx="1539089" cy="307777"/>
          </a:xfrm>
          <a:prstGeom prst="rect">
            <a:avLst/>
          </a:prstGeom>
          <a:noFill/>
        </p:spPr>
        <p:txBody>
          <a:bodyPr wrap="square" rtlCol="0">
            <a:spAutoFit/>
          </a:bodyPr>
          <a:lstStyle/>
          <a:p>
            <a:r>
              <a:rPr lang="en-US" sz="1400" dirty="0" smtClean="0"/>
              <a:t>Vitamin b</a:t>
            </a:r>
            <a:endParaRPr lang="en-CA" sz="1400" dirty="0"/>
          </a:p>
        </p:txBody>
      </p:sp>
      <p:sp>
        <p:nvSpPr>
          <p:cNvPr id="17" name="TextBox 16"/>
          <p:cNvSpPr txBox="1"/>
          <p:nvPr/>
        </p:nvSpPr>
        <p:spPr>
          <a:xfrm>
            <a:off x="4642415" y="2938075"/>
            <a:ext cx="1539089" cy="307777"/>
          </a:xfrm>
          <a:prstGeom prst="rect">
            <a:avLst/>
          </a:prstGeom>
          <a:noFill/>
        </p:spPr>
        <p:txBody>
          <a:bodyPr wrap="square" rtlCol="0">
            <a:spAutoFit/>
          </a:bodyPr>
          <a:lstStyle/>
          <a:p>
            <a:r>
              <a:rPr lang="en-US" sz="1400" dirty="0" smtClean="0"/>
              <a:t>Vitamin c</a:t>
            </a:r>
            <a:endParaRPr lang="en-CA" sz="1400" dirty="0"/>
          </a:p>
        </p:txBody>
      </p:sp>
      <p:sp>
        <p:nvSpPr>
          <p:cNvPr id="18" name="TextBox 17"/>
          <p:cNvSpPr txBox="1"/>
          <p:nvPr/>
        </p:nvSpPr>
        <p:spPr>
          <a:xfrm>
            <a:off x="4642414" y="3204920"/>
            <a:ext cx="1539089" cy="307777"/>
          </a:xfrm>
          <a:prstGeom prst="rect">
            <a:avLst/>
          </a:prstGeom>
          <a:noFill/>
        </p:spPr>
        <p:txBody>
          <a:bodyPr wrap="square" rtlCol="0">
            <a:spAutoFit/>
          </a:bodyPr>
          <a:lstStyle/>
          <a:p>
            <a:r>
              <a:rPr lang="en-US" sz="1400" dirty="0" smtClean="0"/>
              <a:t>Vitamin d</a:t>
            </a:r>
            <a:endParaRPr lang="en-CA" sz="1400" dirty="0"/>
          </a:p>
        </p:txBody>
      </p:sp>
      <p:pic>
        <p:nvPicPr>
          <p:cNvPr id="21" name="Picture 2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5591129" y="2405748"/>
            <a:ext cx="194031" cy="194031"/>
          </a:xfrm>
          <a:prstGeom prst="rect">
            <a:avLst/>
          </a:prstGeom>
        </p:spPr>
      </p:pic>
      <p:sp>
        <p:nvSpPr>
          <p:cNvPr id="24" name="Rounded Rectangle 23"/>
          <p:cNvSpPr/>
          <p:nvPr/>
        </p:nvSpPr>
        <p:spPr>
          <a:xfrm>
            <a:off x="4580546" y="3578382"/>
            <a:ext cx="1323229" cy="214121"/>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smtClean="0">
                <a:solidFill>
                  <a:schemeClr val="tx1"/>
                </a:solidFill>
              </a:rPr>
              <a:t>Add med. Ingredient</a:t>
            </a:r>
            <a:endParaRPr lang="en-CA" sz="1050" dirty="0">
              <a:solidFill>
                <a:schemeClr val="tx1"/>
              </a:solidFill>
            </a:endParaRPr>
          </a:p>
        </p:txBody>
      </p:sp>
      <p:sp>
        <p:nvSpPr>
          <p:cNvPr id="25" name="Rounded Rectangle 24"/>
          <p:cNvSpPr/>
          <p:nvPr/>
        </p:nvSpPr>
        <p:spPr>
          <a:xfrm>
            <a:off x="4879818" y="4313816"/>
            <a:ext cx="1937441" cy="319293"/>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100" dirty="0" smtClean="0"/>
              <a:t>Confirm Medicinal Ingredients</a:t>
            </a:r>
            <a:endParaRPr lang="en-CA" sz="1100" dirty="0"/>
          </a:p>
        </p:txBody>
      </p:sp>
      <p:pic>
        <p:nvPicPr>
          <p:cNvPr id="26" name="Picture 2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5591129" y="2684994"/>
            <a:ext cx="194031" cy="194031"/>
          </a:xfrm>
          <a:prstGeom prst="rect">
            <a:avLst/>
          </a:prstGeom>
        </p:spPr>
      </p:pic>
      <p:pic>
        <p:nvPicPr>
          <p:cNvPr id="27" name="Picture 2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5585856" y="2983085"/>
            <a:ext cx="194031" cy="194031"/>
          </a:xfrm>
          <a:prstGeom prst="rect">
            <a:avLst/>
          </a:prstGeom>
        </p:spPr>
      </p:pic>
      <p:pic>
        <p:nvPicPr>
          <p:cNvPr id="28" name="Picture 2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5585857" y="3245852"/>
            <a:ext cx="194031" cy="194031"/>
          </a:xfrm>
          <a:prstGeom prst="rect">
            <a:avLst/>
          </a:prstGeom>
        </p:spPr>
      </p:pic>
    </p:spTree>
    <p:extLst>
      <p:ext uri="{BB962C8B-B14F-4D97-AF65-F5344CB8AC3E}">
        <p14:creationId xmlns:p14="http://schemas.microsoft.com/office/powerpoint/2010/main" val="12864643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FF6621C-6F45-B242-BB65-E518082388E2}"/>
              </a:ext>
            </a:extLst>
          </p:cNvPr>
          <p:cNvSpPr>
            <a:spLocks noGrp="1"/>
          </p:cNvSpPr>
          <p:nvPr>
            <p:ph type="ctrTitle"/>
          </p:nvPr>
        </p:nvSpPr>
        <p:spPr>
          <a:xfrm>
            <a:off x="905854" y="2644347"/>
            <a:ext cx="7522436" cy="1033768"/>
          </a:xfrm>
        </p:spPr>
        <p:txBody>
          <a:bodyPr/>
          <a:lstStyle/>
          <a:p>
            <a:r>
              <a:rPr lang="en-US" sz="2800" dirty="0" smtClean="0">
                <a:latin typeface="Tahoma" panose="020B0604030504040204" pitchFamily="34" charset="0"/>
                <a:ea typeface="Tahoma" panose="020B0604030504040204" pitchFamily="34" charset="0"/>
                <a:cs typeface="Tahoma" panose="020B0604030504040204" pitchFamily="34" charset="0"/>
              </a:rPr>
              <a:t>Cyclops– Text Classifier + Fuzzy Match </a:t>
            </a:r>
            <a:endParaRPr lang="en-US" sz="2800" dirty="0">
              <a:latin typeface="Tahoma" panose="020B0604030504040204" pitchFamily="34" charset="0"/>
              <a:ea typeface="Tahoma" panose="020B0604030504040204" pitchFamily="34" charset="0"/>
              <a:cs typeface="Tahoma" panose="020B0604030504040204" pitchFamily="34" charset="0"/>
            </a:endParaRPr>
          </a:p>
        </p:txBody>
      </p:sp>
      <p:sp>
        <p:nvSpPr>
          <p:cNvPr id="3" name="Subtitle 2">
            <a:extLst>
              <a:ext uri="{FF2B5EF4-FFF2-40B4-BE49-F238E27FC236}">
                <a16:creationId xmlns:a16="http://schemas.microsoft.com/office/drawing/2014/main" xmlns="" id="{EAE707F7-BC74-7A48-A8B4-5834787C5F5D}"/>
              </a:ext>
            </a:extLst>
          </p:cNvPr>
          <p:cNvSpPr>
            <a:spLocks noGrp="1"/>
          </p:cNvSpPr>
          <p:nvPr>
            <p:ph type="subTitle" idx="1"/>
          </p:nvPr>
        </p:nvSpPr>
        <p:spPr>
          <a:xfrm>
            <a:off x="665017" y="3686012"/>
            <a:ext cx="7841673" cy="1059170"/>
          </a:xfrm>
        </p:spPr>
        <p:txBody>
          <a:bodyPr>
            <a:normAutofit/>
          </a:bodyPr>
          <a:lstStyle/>
          <a:p>
            <a:r>
              <a:rPr lang="en-US" sz="1800" dirty="0" smtClean="0">
                <a:latin typeface="Tahoma" panose="020B0604030504040204" pitchFamily="34" charset="0"/>
                <a:ea typeface="Tahoma" panose="020B0604030504040204" pitchFamily="34" charset="0"/>
                <a:cs typeface="Tahoma" panose="020B0604030504040204" pitchFamily="34" charset="0"/>
              </a:rPr>
              <a:t>Presenter: Anurag Bejju (Data Science Accelerator)</a:t>
            </a:r>
          </a:p>
          <a:p>
            <a:r>
              <a:rPr lang="en-US" sz="1800" dirty="0" smtClean="0">
                <a:latin typeface="Tahoma" panose="020B0604030504040204" pitchFamily="34" charset="0"/>
                <a:ea typeface="Tahoma" panose="020B0604030504040204" pitchFamily="34" charset="0"/>
                <a:cs typeface="Tahoma" panose="020B0604030504040204" pitchFamily="34" charset="0"/>
              </a:rPr>
              <a:t>January 13, 2020</a:t>
            </a:r>
            <a:endParaRPr lang="en-US" sz="1800"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59411681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3ABDE14-FAB4-0C40-8C82-1F19E60359D4}"/>
              </a:ext>
            </a:extLst>
          </p:cNvPr>
          <p:cNvSpPr>
            <a:spLocks noGrp="1"/>
          </p:cNvSpPr>
          <p:nvPr>
            <p:ph type="title"/>
          </p:nvPr>
        </p:nvSpPr>
        <p:spPr>
          <a:xfrm>
            <a:off x="190931" y="1044484"/>
            <a:ext cx="7886700" cy="700644"/>
          </a:xfrm>
        </p:spPr>
        <p:txBody>
          <a:bodyPr>
            <a:normAutofit fontScale="90000"/>
          </a:bodyPr>
          <a:lstStyle/>
          <a:p>
            <a:r>
              <a:rPr lang="en-CA" sz="2400" b="1" dirty="0">
                <a:latin typeface="Tahoma" panose="020B0604030504040204" pitchFamily="34" charset="0"/>
                <a:ea typeface="Tahoma" panose="020B0604030504040204" pitchFamily="34" charset="0"/>
                <a:cs typeface="Tahoma" panose="020B0604030504040204" pitchFamily="34" charset="0"/>
              </a:rPr>
              <a:t>Cross-type Biomedical Named Entity Recognition with Deep Multi-task Learning (Bioinformatics'19) </a:t>
            </a:r>
            <a:endParaRPr lang="en-US" sz="2400" b="1" dirty="0">
              <a:latin typeface="Tahoma" panose="020B0604030504040204" pitchFamily="34" charset="0"/>
              <a:ea typeface="Tahoma" panose="020B0604030504040204" pitchFamily="34" charset="0"/>
              <a:cs typeface="Tahoma" panose="020B0604030504040204" pitchFamily="34" charset="0"/>
            </a:endParaRPr>
          </a:p>
        </p:txBody>
      </p:sp>
      <p:sp>
        <p:nvSpPr>
          <p:cNvPr id="4" name="Slide Number Placeholder 3">
            <a:extLst>
              <a:ext uri="{FF2B5EF4-FFF2-40B4-BE49-F238E27FC236}">
                <a16:creationId xmlns="" xmlns:a16="http://schemas.microsoft.com/office/drawing/2014/main" id="{7CF68987-6612-A147-ABD4-604FC9F9AD07}"/>
              </a:ext>
            </a:extLst>
          </p:cNvPr>
          <p:cNvSpPr>
            <a:spLocks noGrp="1"/>
          </p:cNvSpPr>
          <p:nvPr>
            <p:ph type="sldNum" sz="quarter" idx="12"/>
          </p:nvPr>
        </p:nvSpPr>
        <p:spPr/>
        <p:txBody>
          <a:bodyPr/>
          <a:lstStyle/>
          <a:p>
            <a:fld id="{EDB761FF-D525-D64B-8909-8CF25B3FD480}" type="slidenum">
              <a:rPr lang="en-US" smtClean="0"/>
              <a:pPr/>
              <a:t>5</a:t>
            </a:fld>
            <a:endParaRPr lang="en-US" dirty="0"/>
          </a:p>
        </p:txBody>
      </p:sp>
      <p:sp>
        <p:nvSpPr>
          <p:cNvPr id="7" name="Content Placeholder 2">
            <a:extLst>
              <a:ext uri="{FF2B5EF4-FFF2-40B4-BE49-F238E27FC236}">
                <a16:creationId xmlns="" xmlns:a16="http://schemas.microsoft.com/office/drawing/2014/main" id="{13C66045-1C8F-0A4A-B6FA-48BB9E6E7D53}"/>
              </a:ext>
            </a:extLst>
          </p:cNvPr>
          <p:cNvSpPr>
            <a:spLocks noGrp="1"/>
          </p:cNvSpPr>
          <p:nvPr>
            <p:ph idx="1"/>
          </p:nvPr>
        </p:nvSpPr>
        <p:spPr>
          <a:xfrm>
            <a:off x="380657" y="1845277"/>
            <a:ext cx="4265484" cy="4635240"/>
          </a:xfrm>
        </p:spPr>
        <p:txBody>
          <a:bodyPr>
            <a:normAutofit/>
          </a:bodyPr>
          <a:lstStyle/>
          <a:p>
            <a:pPr marL="0" indent="0">
              <a:buNone/>
            </a:pPr>
            <a:r>
              <a:rPr lang="en-CA" sz="2000" dirty="0" smtClean="0">
                <a:latin typeface="Tahoma" panose="020B0604030504040204" pitchFamily="34" charset="0"/>
                <a:ea typeface="Tahoma" panose="020B0604030504040204" pitchFamily="34" charset="0"/>
                <a:cs typeface="Tahoma" panose="020B0604030504040204" pitchFamily="34" charset="0"/>
              </a:rPr>
              <a:t>State-of-the-art Neural </a:t>
            </a:r>
            <a:r>
              <a:rPr lang="en-CA" sz="2000" dirty="0">
                <a:latin typeface="Tahoma" panose="020B0604030504040204" pitchFamily="34" charset="0"/>
                <a:ea typeface="Tahoma" panose="020B0604030504040204" pitchFamily="34" charset="0"/>
                <a:cs typeface="Tahoma" panose="020B0604030504040204" pitchFamily="34" charset="0"/>
              </a:rPr>
              <a:t>network based multi-task learning framework for biomedical named entity recognition </a:t>
            </a:r>
            <a:endParaRPr lang="en-CA" sz="2000" dirty="0" smtClean="0">
              <a:latin typeface="Tahoma" panose="020B0604030504040204" pitchFamily="34" charset="0"/>
              <a:ea typeface="Tahoma" panose="020B0604030504040204" pitchFamily="34" charset="0"/>
              <a:cs typeface="Tahoma" panose="020B0604030504040204" pitchFamily="34" charset="0"/>
            </a:endParaRPr>
          </a:p>
          <a:p>
            <a:pPr marL="0" indent="0">
              <a:buNone/>
            </a:pPr>
            <a:r>
              <a:rPr lang="en-CA" sz="2000" b="1" u="sng" dirty="0" smtClean="0">
                <a:latin typeface="Tahoma" panose="020B0604030504040204" pitchFamily="34" charset="0"/>
                <a:ea typeface="Tahoma" panose="020B0604030504040204" pitchFamily="34" charset="0"/>
                <a:cs typeface="Tahoma" panose="020B0604030504040204" pitchFamily="34" charset="0"/>
              </a:rPr>
              <a:t>Year: </a:t>
            </a:r>
            <a:r>
              <a:rPr lang="en-CA" sz="2000" dirty="0" smtClean="0">
                <a:latin typeface="Tahoma" panose="020B0604030504040204" pitchFamily="34" charset="0"/>
                <a:ea typeface="Tahoma" panose="020B0604030504040204" pitchFamily="34" charset="0"/>
                <a:cs typeface="Tahoma" panose="020B0604030504040204" pitchFamily="34" charset="0"/>
              </a:rPr>
              <a:t>2019</a:t>
            </a:r>
          </a:p>
          <a:p>
            <a:pPr marL="0" indent="0">
              <a:buNone/>
            </a:pPr>
            <a:r>
              <a:rPr lang="en-CA" sz="2000" b="1" u="sng" dirty="0" smtClean="0">
                <a:latin typeface="Tahoma" panose="020B0604030504040204" pitchFamily="34" charset="0"/>
                <a:ea typeface="Tahoma" panose="020B0604030504040204" pitchFamily="34" charset="0"/>
                <a:cs typeface="Tahoma" panose="020B0604030504040204" pitchFamily="34" charset="0"/>
              </a:rPr>
              <a:t>Developed by: </a:t>
            </a:r>
            <a:r>
              <a:rPr lang="en-CA" sz="2000" dirty="0" smtClean="0">
                <a:latin typeface="Tahoma" panose="020B0604030504040204" pitchFamily="34" charset="0"/>
                <a:ea typeface="Tahoma" panose="020B0604030504040204" pitchFamily="34" charset="0"/>
                <a:cs typeface="Tahoma" panose="020B0604030504040204" pitchFamily="34" charset="0"/>
              </a:rPr>
              <a:t>Stanford </a:t>
            </a:r>
            <a:r>
              <a:rPr lang="en-CA" sz="2000" dirty="0" err="1" smtClean="0">
                <a:latin typeface="Tahoma" panose="020B0604030504040204" pitchFamily="34" charset="0"/>
                <a:ea typeface="Tahoma" panose="020B0604030504040204" pitchFamily="34" charset="0"/>
                <a:cs typeface="Tahoma" panose="020B0604030504040204" pitchFamily="34" charset="0"/>
              </a:rPr>
              <a:t>Uni</a:t>
            </a:r>
            <a:endParaRPr lang="en-CA" sz="2000" dirty="0" smtClean="0">
              <a:latin typeface="Tahoma" panose="020B0604030504040204" pitchFamily="34" charset="0"/>
              <a:ea typeface="Tahoma" panose="020B0604030504040204" pitchFamily="34" charset="0"/>
              <a:cs typeface="Tahoma" panose="020B0604030504040204" pitchFamily="34" charset="0"/>
            </a:endParaRPr>
          </a:p>
          <a:p>
            <a:pPr marL="0" indent="0">
              <a:buNone/>
            </a:pPr>
            <a:r>
              <a:rPr lang="en-CA" sz="2000" b="1" u="sng" dirty="0" smtClean="0">
                <a:latin typeface="Tahoma" panose="020B0604030504040204" pitchFamily="34" charset="0"/>
                <a:ea typeface="Tahoma" panose="020B0604030504040204" pitchFamily="34" charset="0"/>
                <a:cs typeface="Tahoma" panose="020B0604030504040204" pitchFamily="34" charset="0"/>
              </a:rPr>
              <a:t>Paper:</a:t>
            </a:r>
            <a:r>
              <a:rPr lang="en-CA" sz="2000" b="1" dirty="0" smtClean="0">
                <a:latin typeface="Tahoma" panose="020B0604030504040204" pitchFamily="34" charset="0"/>
                <a:ea typeface="Tahoma" panose="020B0604030504040204" pitchFamily="34" charset="0"/>
                <a:cs typeface="Tahoma" panose="020B0604030504040204" pitchFamily="34" charset="0"/>
              </a:rPr>
              <a:t>  </a:t>
            </a:r>
            <a:r>
              <a:rPr lang="en-CA" sz="2000" dirty="0">
                <a:hlinkClick r:id="rId2"/>
              </a:rPr>
              <a:t>https://arxiv.org/abs/1801.09851</a:t>
            </a:r>
            <a:endParaRPr lang="en-CA" sz="2400" dirty="0" smtClean="0">
              <a:latin typeface="Tahoma" panose="020B0604030504040204" pitchFamily="34" charset="0"/>
              <a:ea typeface="Tahoma" panose="020B0604030504040204" pitchFamily="34" charset="0"/>
              <a:cs typeface="Tahoma" panose="020B0604030504040204" pitchFamily="34" charset="0"/>
            </a:endParaRPr>
          </a:p>
          <a:p>
            <a:pPr marL="0" indent="0">
              <a:buNone/>
            </a:pPr>
            <a:endParaRPr lang="en-CA" sz="2400" dirty="0">
              <a:latin typeface="Tahoma" panose="020B0604030504040204" pitchFamily="34" charset="0"/>
              <a:ea typeface="Tahoma" panose="020B0604030504040204" pitchFamily="34" charset="0"/>
              <a:cs typeface="Tahoma" panose="020B0604030504040204" pitchFamily="34" charset="0"/>
            </a:endParaRPr>
          </a:p>
          <a:p>
            <a:pPr marL="0" indent="0">
              <a:buNone/>
            </a:pPr>
            <a:r>
              <a:rPr lang="en-CA" sz="2000" b="1" u="sng" dirty="0" smtClean="0">
                <a:latin typeface="Tahoma" panose="020B0604030504040204" pitchFamily="34" charset="0"/>
                <a:ea typeface="Tahoma" panose="020B0604030504040204" pitchFamily="34" charset="0"/>
                <a:cs typeface="Tahoma" panose="020B0604030504040204" pitchFamily="34" charset="0"/>
              </a:rPr>
              <a:t>Code: </a:t>
            </a:r>
            <a:r>
              <a:rPr lang="en-CA" sz="2000" dirty="0">
                <a:hlinkClick r:id="rId3"/>
              </a:rPr>
              <a:t>https://github.com/yuzhimanhua/Multi-BioNER</a:t>
            </a:r>
            <a:endParaRPr lang="en-CA" sz="2000" u="sng" dirty="0" smtClean="0">
              <a:latin typeface="Tahoma" panose="020B0604030504040204" pitchFamily="34" charset="0"/>
              <a:ea typeface="Tahoma" panose="020B0604030504040204" pitchFamily="34" charset="0"/>
              <a:cs typeface="Tahoma" panose="020B0604030504040204" pitchFamily="34" charset="0"/>
            </a:endParaRPr>
          </a:p>
          <a:p>
            <a:pPr marL="0" indent="0">
              <a:buNone/>
            </a:pPr>
            <a:endParaRPr lang="en-CA" sz="2000" dirty="0">
              <a:latin typeface="Tahoma" panose="020B0604030504040204" pitchFamily="34" charset="0"/>
              <a:ea typeface="Tahoma" panose="020B0604030504040204" pitchFamily="34" charset="0"/>
              <a:cs typeface="Tahoma" panose="020B0604030504040204" pitchFamily="34" charset="0"/>
            </a:endParaRPr>
          </a:p>
        </p:txBody>
      </p:sp>
      <p:pic>
        <p:nvPicPr>
          <p:cNvPr id="3" name="Picture 2"/>
          <p:cNvPicPr>
            <a:picLocks noChangeAspect="1"/>
          </p:cNvPicPr>
          <p:nvPr/>
        </p:nvPicPr>
        <p:blipFill>
          <a:blip r:embed="rId4"/>
          <a:stretch>
            <a:fillRect/>
          </a:stretch>
        </p:blipFill>
        <p:spPr>
          <a:xfrm>
            <a:off x="4481450" y="2042675"/>
            <a:ext cx="4343658" cy="3209976"/>
          </a:xfrm>
          <a:prstGeom prst="rect">
            <a:avLst/>
          </a:prstGeom>
        </p:spPr>
      </p:pic>
    </p:spTree>
    <p:extLst>
      <p:ext uri="{BB962C8B-B14F-4D97-AF65-F5344CB8AC3E}">
        <p14:creationId xmlns:p14="http://schemas.microsoft.com/office/powerpoint/2010/main" val="118336321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3ABDE14-FAB4-0C40-8C82-1F19E60359D4}"/>
              </a:ext>
            </a:extLst>
          </p:cNvPr>
          <p:cNvSpPr>
            <a:spLocks noGrp="1"/>
          </p:cNvSpPr>
          <p:nvPr>
            <p:ph type="title"/>
          </p:nvPr>
        </p:nvSpPr>
        <p:spPr>
          <a:xfrm>
            <a:off x="190931" y="574927"/>
            <a:ext cx="7886700" cy="700644"/>
          </a:xfrm>
        </p:spPr>
        <p:txBody>
          <a:bodyPr>
            <a:normAutofit/>
          </a:bodyPr>
          <a:lstStyle/>
          <a:p>
            <a:r>
              <a:rPr lang="en-CA" sz="2400" b="1" dirty="0" smtClean="0">
                <a:latin typeface="Tahoma" panose="020B0604030504040204" pitchFamily="34" charset="0"/>
                <a:ea typeface="Tahoma" panose="020B0604030504040204" pitchFamily="34" charset="0"/>
                <a:cs typeface="Tahoma" panose="020B0604030504040204" pitchFamily="34" charset="0"/>
              </a:rPr>
              <a:t>Use Cases tested using pre-trained Model</a:t>
            </a:r>
            <a:endParaRPr lang="en-US" sz="2400" b="1" dirty="0">
              <a:latin typeface="Tahoma" panose="020B0604030504040204" pitchFamily="34" charset="0"/>
              <a:ea typeface="Tahoma" panose="020B0604030504040204" pitchFamily="34" charset="0"/>
              <a:cs typeface="Tahoma" panose="020B0604030504040204" pitchFamily="34" charset="0"/>
            </a:endParaRPr>
          </a:p>
        </p:txBody>
      </p:sp>
      <p:sp>
        <p:nvSpPr>
          <p:cNvPr id="4" name="Slide Number Placeholder 3">
            <a:extLst>
              <a:ext uri="{FF2B5EF4-FFF2-40B4-BE49-F238E27FC236}">
                <a16:creationId xmlns="" xmlns:a16="http://schemas.microsoft.com/office/drawing/2014/main" id="{7CF68987-6612-A147-ABD4-604FC9F9AD07}"/>
              </a:ext>
            </a:extLst>
          </p:cNvPr>
          <p:cNvSpPr>
            <a:spLocks noGrp="1"/>
          </p:cNvSpPr>
          <p:nvPr>
            <p:ph type="sldNum" sz="quarter" idx="12"/>
          </p:nvPr>
        </p:nvSpPr>
        <p:spPr/>
        <p:txBody>
          <a:bodyPr/>
          <a:lstStyle/>
          <a:p>
            <a:fld id="{EDB761FF-D525-D64B-8909-8CF25B3FD480}" type="slidenum">
              <a:rPr lang="en-US" smtClean="0"/>
              <a:pPr/>
              <a:t>6</a:t>
            </a:fld>
            <a:endParaRPr lang="en-US" dirty="0"/>
          </a:p>
        </p:txBody>
      </p:sp>
      <p:sp>
        <p:nvSpPr>
          <p:cNvPr id="7" name="Content Placeholder 2">
            <a:extLst>
              <a:ext uri="{FF2B5EF4-FFF2-40B4-BE49-F238E27FC236}">
                <a16:creationId xmlns="" xmlns:a16="http://schemas.microsoft.com/office/drawing/2014/main" id="{13C66045-1C8F-0A4A-B6FA-48BB9E6E7D53}"/>
              </a:ext>
            </a:extLst>
          </p:cNvPr>
          <p:cNvSpPr>
            <a:spLocks noGrp="1"/>
          </p:cNvSpPr>
          <p:nvPr>
            <p:ph idx="1"/>
          </p:nvPr>
        </p:nvSpPr>
        <p:spPr>
          <a:xfrm>
            <a:off x="298278" y="1557614"/>
            <a:ext cx="8649167" cy="472609"/>
          </a:xfrm>
        </p:spPr>
        <p:txBody>
          <a:bodyPr>
            <a:normAutofit/>
          </a:bodyPr>
          <a:lstStyle/>
          <a:p>
            <a:pPr marL="0" indent="0">
              <a:buNone/>
            </a:pPr>
            <a:r>
              <a:rPr lang="en-CA" sz="1800" b="1" u="sng" dirty="0" smtClean="0">
                <a:latin typeface="Tahoma" panose="020B0604030504040204" pitchFamily="34" charset="0"/>
                <a:ea typeface="Tahoma" panose="020B0604030504040204" pitchFamily="34" charset="0"/>
                <a:cs typeface="Tahoma" panose="020B0604030504040204" pitchFamily="34" charset="0"/>
              </a:rPr>
              <a:t>Use Case 1</a:t>
            </a:r>
            <a:r>
              <a:rPr lang="en-CA" sz="1800" dirty="0" smtClean="0">
                <a:latin typeface="Tahoma" panose="020B0604030504040204" pitchFamily="34" charset="0"/>
                <a:ea typeface="Tahoma" panose="020B0604030504040204" pitchFamily="34" charset="0"/>
                <a:cs typeface="Tahoma" panose="020B0604030504040204" pitchFamily="34" charset="0"/>
              </a:rPr>
              <a:t>: Claims detection – Sequencing of words (understand the context)</a:t>
            </a:r>
            <a:endParaRPr lang="en-CA" sz="1600" dirty="0">
              <a:latin typeface="Tahoma" panose="020B0604030504040204" pitchFamily="34" charset="0"/>
              <a:ea typeface="Tahoma" panose="020B0604030504040204" pitchFamily="34" charset="0"/>
              <a:cs typeface="Tahoma" panose="020B0604030504040204" pitchFamily="34" charset="0"/>
            </a:endParaRPr>
          </a:p>
          <a:p>
            <a:pPr marL="0" indent="0">
              <a:buNone/>
            </a:pPr>
            <a:endParaRPr lang="en-CA" sz="1600" dirty="0" smtClean="0">
              <a:latin typeface="Tahoma" panose="020B0604030504040204" pitchFamily="34" charset="0"/>
              <a:ea typeface="Tahoma" panose="020B0604030504040204" pitchFamily="34" charset="0"/>
              <a:cs typeface="Tahoma" panose="020B0604030504040204" pitchFamily="34" charset="0"/>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22862" y="2937632"/>
            <a:ext cx="3843798" cy="2084448"/>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3335" y="3002110"/>
            <a:ext cx="1992859" cy="1748121"/>
          </a:xfrm>
          <a:prstGeom prst="rect">
            <a:avLst/>
          </a:prstGeom>
        </p:spPr>
      </p:pic>
      <p:sp>
        <p:nvSpPr>
          <p:cNvPr id="8" name="Content Placeholder 2">
            <a:extLst>
              <a:ext uri="{FF2B5EF4-FFF2-40B4-BE49-F238E27FC236}">
                <a16:creationId xmlns="" xmlns:a16="http://schemas.microsoft.com/office/drawing/2014/main" id="{13C66045-1C8F-0A4A-B6FA-48BB9E6E7D53}"/>
              </a:ext>
            </a:extLst>
          </p:cNvPr>
          <p:cNvSpPr txBox="1">
            <a:spLocks/>
          </p:cNvSpPr>
          <p:nvPr/>
        </p:nvSpPr>
        <p:spPr>
          <a:xfrm>
            <a:off x="298278" y="2075961"/>
            <a:ext cx="8649167" cy="472609"/>
          </a:xfrm>
          <a:prstGeom prst="rect">
            <a:avLst/>
          </a:prstGeom>
        </p:spPr>
        <p:txBody>
          <a:bodyPr>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1500" kern="1200">
                <a:solidFill>
                  <a:schemeClr val="tx1"/>
                </a:solidFill>
                <a:latin typeface="Arial MT Std" panose="020B0402020200020204" pitchFamily="34"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Arial MT Std" panose="020B0402020200020204" pitchFamily="34"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Arial MT Std" panose="020B0402020200020204" pitchFamily="34"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050" kern="1200">
                <a:solidFill>
                  <a:schemeClr val="tx1"/>
                </a:solidFill>
                <a:latin typeface="Arial MT Std" panose="020B0402020200020204" pitchFamily="34"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050" kern="1200">
                <a:solidFill>
                  <a:schemeClr val="tx1"/>
                </a:solidFill>
                <a:latin typeface="Arial MT Std" panose="020B0402020200020204" pitchFamily="34"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CA" sz="1800" b="1" u="sng" dirty="0" smtClean="0">
                <a:latin typeface="Tahoma" panose="020B0604030504040204" pitchFamily="34" charset="0"/>
                <a:ea typeface="Tahoma" panose="020B0604030504040204" pitchFamily="34" charset="0"/>
                <a:cs typeface="Tahoma" panose="020B0604030504040204" pitchFamily="34" charset="0"/>
              </a:rPr>
              <a:t>Training set:  </a:t>
            </a:r>
            <a:r>
              <a:rPr lang="pt-BR" sz="1800" dirty="0" smtClean="0">
                <a:latin typeface="Tahoma" panose="020B0604030504040204" pitchFamily="34" charset="0"/>
                <a:ea typeface="Tahoma" panose="020B0604030504040204" pitchFamily="34" charset="0"/>
                <a:cs typeface="Tahoma" panose="020B0604030504040204" pitchFamily="34" charset="0"/>
              </a:rPr>
              <a:t>Parkinson’s disease</a:t>
            </a:r>
            <a:endParaRPr lang="en-CA" sz="1600" dirty="0" smtClean="0">
              <a:latin typeface="Tahoma" panose="020B0604030504040204" pitchFamily="34" charset="0"/>
              <a:ea typeface="Tahoma" panose="020B0604030504040204" pitchFamily="34" charset="0"/>
              <a:cs typeface="Tahoma" panose="020B0604030504040204" pitchFamily="34" charset="0"/>
            </a:endParaRPr>
          </a:p>
        </p:txBody>
      </p:sp>
      <p:sp>
        <p:nvSpPr>
          <p:cNvPr id="9" name="Content Placeholder 2">
            <a:extLst>
              <a:ext uri="{FF2B5EF4-FFF2-40B4-BE49-F238E27FC236}">
                <a16:creationId xmlns="" xmlns:a16="http://schemas.microsoft.com/office/drawing/2014/main" id="{13C66045-1C8F-0A4A-B6FA-48BB9E6E7D53}"/>
              </a:ext>
            </a:extLst>
          </p:cNvPr>
          <p:cNvSpPr txBox="1">
            <a:spLocks/>
          </p:cNvSpPr>
          <p:nvPr/>
        </p:nvSpPr>
        <p:spPr>
          <a:xfrm>
            <a:off x="1175608" y="5448400"/>
            <a:ext cx="8649167" cy="472609"/>
          </a:xfrm>
          <a:prstGeom prst="rect">
            <a:avLst/>
          </a:prstGeom>
        </p:spPr>
        <p:txBody>
          <a:bodyPr>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1500" kern="1200">
                <a:solidFill>
                  <a:schemeClr val="tx1"/>
                </a:solidFill>
                <a:latin typeface="Arial MT Std" panose="020B0402020200020204" pitchFamily="34"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Arial MT Std" panose="020B0402020200020204" pitchFamily="34"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Arial MT Std" panose="020B0402020200020204" pitchFamily="34"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050" kern="1200">
                <a:solidFill>
                  <a:schemeClr val="tx1"/>
                </a:solidFill>
                <a:latin typeface="Arial MT Std" panose="020B0402020200020204" pitchFamily="34"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050" kern="1200">
                <a:solidFill>
                  <a:schemeClr val="tx1"/>
                </a:solidFill>
                <a:latin typeface="Arial MT Std" panose="020B0402020200020204" pitchFamily="34"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CA" sz="2800" b="1" dirty="0" smtClean="0">
                <a:solidFill>
                  <a:srgbClr val="FF0000"/>
                </a:solidFill>
                <a:latin typeface="Tahoma" panose="020B0604030504040204" pitchFamily="34" charset="0"/>
                <a:ea typeface="Tahoma" panose="020B0604030504040204" pitchFamily="34" charset="0"/>
                <a:cs typeface="Tahoma" panose="020B0604030504040204" pitchFamily="34" charset="0"/>
              </a:rPr>
              <a:t>B</a:t>
            </a:r>
            <a:r>
              <a:rPr lang="en-CA" sz="2800" dirty="0" smtClean="0">
                <a:solidFill>
                  <a:srgbClr val="FF0000"/>
                </a:solidFill>
                <a:latin typeface="Tahoma" panose="020B0604030504040204" pitchFamily="34" charset="0"/>
                <a:ea typeface="Tahoma" panose="020B0604030504040204" pitchFamily="34" charset="0"/>
                <a:cs typeface="Tahoma" panose="020B0604030504040204" pitchFamily="34" charset="0"/>
              </a:rPr>
              <a:t>- Beginning ; </a:t>
            </a:r>
            <a:r>
              <a:rPr lang="en-CA" sz="2800" b="1" dirty="0" smtClean="0">
                <a:solidFill>
                  <a:srgbClr val="FF0000"/>
                </a:solidFill>
                <a:latin typeface="Tahoma" panose="020B0604030504040204" pitchFamily="34" charset="0"/>
                <a:ea typeface="Tahoma" panose="020B0604030504040204" pitchFamily="34" charset="0"/>
                <a:cs typeface="Tahoma" panose="020B0604030504040204" pitchFamily="34" charset="0"/>
              </a:rPr>
              <a:t>I</a:t>
            </a:r>
            <a:r>
              <a:rPr lang="en-CA" sz="2800" dirty="0" smtClean="0">
                <a:solidFill>
                  <a:srgbClr val="FF0000"/>
                </a:solidFill>
                <a:latin typeface="Tahoma" panose="020B0604030504040204" pitchFamily="34" charset="0"/>
                <a:ea typeface="Tahoma" panose="020B0604030504040204" pitchFamily="34" charset="0"/>
                <a:cs typeface="Tahoma" panose="020B0604030504040204" pitchFamily="34" charset="0"/>
              </a:rPr>
              <a:t> – Intermediate ; </a:t>
            </a:r>
            <a:r>
              <a:rPr lang="en-CA" sz="2800" b="1" dirty="0" smtClean="0">
                <a:solidFill>
                  <a:srgbClr val="FF0000"/>
                </a:solidFill>
                <a:latin typeface="Tahoma" panose="020B0604030504040204" pitchFamily="34" charset="0"/>
                <a:ea typeface="Tahoma" panose="020B0604030504040204" pitchFamily="34" charset="0"/>
                <a:cs typeface="Tahoma" panose="020B0604030504040204" pitchFamily="34" charset="0"/>
              </a:rPr>
              <a:t>E</a:t>
            </a:r>
            <a:r>
              <a:rPr lang="en-CA" sz="2800" dirty="0" smtClean="0">
                <a:solidFill>
                  <a:srgbClr val="FF0000"/>
                </a:solidFill>
                <a:latin typeface="Tahoma" panose="020B0604030504040204" pitchFamily="34" charset="0"/>
                <a:ea typeface="Tahoma" panose="020B0604030504040204" pitchFamily="34" charset="0"/>
                <a:cs typeface="Tahoma" panose="020B0604030504040204" pitchFamily="34" charset="0"/>
              </a:rPr>
              <a:t> - End</a:t>
            </a:r>
            <a:endParaRPr lang="en-CA" sz="2400" dirty="0" smtClean="0">
              <a:solidFill>
                <a:srgbClr val="FF0000"/>
              </a:solidFill>
              <a:latin typeface="Tahoma" panose="020B0604030504040204" pitchFamily="34" charset="0"/>
              <a:ea typeface="Tahoma" panose="020B0604030504040204" pitchFamily="34" charset="0"/>
              <a:cs typeface="Tahoma" panose="020B0604030504040204" pitchFamily="34" charset="0"/>
            </a:endParaRPr>
          </a:p>
        </p:txBody>
      </p:sp>
      <p:cxnSp>
        <p:nvCxnSpPr>
          <p:cNvPr id="10" name="Straight Arrow Connector 9"/>
          <p:cNvCxnSpPr/>
          <p:nvPr/>
        </p:nvCxnSpPr>
        <p:spPr>
          <a:xfrm>
            <a:off x="2973860" y="3861078"/>
            <a:ext cx="1515762"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698408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1000"/>
                                        <p:tgtEl>
                                          <p:spTgt spid="10"/>
                                        </p:tgtEl>
                                      </p:cBhvr>
                                    </p:animEffect>
                                    <p:anim calcmode="lin" valueType="num">
                                      <p:cBhvr>
                                        <p:cTn id="13" dur="1000" fill="hold"/>
                                        <p:tgtEl>
                                          <p:spTgt spid="10"/>
                                        </p:tgtEl>
                                        <p:attrNameLst>
                                          <p:attrName>ppt_x</p:attrName>
                                        </p:attrNameLst>
                                      </p:cBhvr>
                                      <p:tavLst>
                                        <p:tav tm="0">
                                          <p:val>
                                            <p:strVal val="#ppt_x"/>
                                          </p:val>
                                        </p:tav>
                                        <p:tav tm="100000">
                                          <p:val>
                                            <p:strVal val="#ppt_x"/>
                                          </p:val>
                                        </p:tav>
                                      </p:tavLst>
                                    </p:anim>
                                    <p:anim calcmode="lin" valueType="num">
                                      <p:cBhvr>
                                        <p:cTn id="14"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3ABDE14-FAB4-0C40-8C82-1F19E60359D4}"/>
              </a:ext>
            </a:extLst>
          </p:cNvPr>
          <p:cNvSpPr>
            <a:spLocks noGrp="1"/>
          </p:cNvSpPr>
          <p:nvPr>
            <p:ph type="title"/>
          </p:nvPr>
        </p:nvSpPr>
        <p:spPr>
          <a:xfrm>
            <a:off x="190931" y="574927"/>
            <a:ext cx="7886700" cy="700644"/>
          </a:xfrm>
        </p:spPr>
        <p:txBody>
          <a:bodyPr>
            <a:normAutofit/>
          </a:bodyPr>
          <a:lstStyle/>
          <a:p>
            <a:r>
              <a:rPr lang="en-CA" sz="2400" b="1" dirty="0" smtClean="0">
                <a:latin typeface="Tahoma" panose="020B0604030504040204" pitchFamily="34" charset="0"/>
                <a:ea typeface="Tahoma" panose="020B0604030504040204" pitchFamily="34" charset="0"/>
                <a:cs typeface="Tahoma" panose="020B0604030504040204" pitchFamily="34" charset="0"/>
              </a:rPr>
              <a:t>Use Cases tested using pre-trained Model</a:t>
            </a:r>
            <a:endParaRPr lang="en-US" sz="2400" b="1" dirty="0">
              <a:latin typeface="Tahoma" panose="020B0604030504040204" pitchFamily="34" charset="0"/>
              <a:ea typeface="Tahoma" panose="020B0604030504040204" pitchFamily="34" charset="0"/>
              <a:cs typeface="Tahoma" panose="020B0604030504040204" pitchFamily="34" charset="0"/>
            </a:endParaRPr>
          </a:p>
        </p:txBody>
      </p:sp>
      <p:sp>
        <p:nvSpPr>
          <p:cNvPr id="4" name="Slide Number Placeholder 3">
            <a:extLst>
              <a:ext uri="{FF2B5EF4-FFF2-40B4-BE49-F238E27FC236}">
                <a16:creationId xmlns="" xmlns:a16="http://schemas.microsoft.com/office/drawing/2014/main" id="{7CF68987-6612-A147-ABD4-604FC9F9AD07}"/>
              </a:ext>
            </a:extLst>
          </p:cNvPr>
          <p:cNvSpPr>
            <a:spLocks noGrp="1"/>
          </p:cNvSpPr>
          <p:nvPr>
            <p:ph type="sldNum" sz="quarter" idx="12"/>
          </p:nvPr>
        </p:nvSpPr>
        <p:spPr/>
        <p:txBody>
          <a:bodyPr/>
          <a:lstStyle/>
          <a:p>
            <a:fld id="{EDB761FF-D525-D64B-8909-8CF25B3FD480}" type="slidenum">
              <a:rPr lang="en-US" smtClean="0"/>
              <a:pPr/>
              <a:t>7</a:t>
            </a:fld>
            <a:endParaRPr lang="en-US" dirty="0"/>
          </a:p>
        </p:txBody>
      </p:sp>
      <p:sp>
        <p:nvSpPr>
          <p:cNvPr id="7" name="Content Placeholder 2">
            <a:extLst>
              <a:ext uri="{FF2B5EF4-FFF2-40B4-BE49-F238E27FC236}">
                <a16:creationId xmlns="" xmlns:a16="http://schemas.microsoft.com/office/drawing/2014/main" id="{13C66045-1C8F-0A4A-B6FA-48BB9E6E7D53}"/>
              </a:ext>
            </a:extLst>
          </p:cNvPr>
          <p:cNvSpPr>
            <a:spLocks noGrp="1"/>
          </p:cNvSpPr>
          <p:nvPr>
            <p:ph idx="1"/>
          </p:nvPr>
        </p:nvSpPr>
        <p:spPr>
          <a:xfrm>
            <a:off x="298278" y="1557614"/>
            <a:ext cx="8649167" cy="472609"/>
          </a:xfrm>
        </p:spPr>
        <p:txBody>
          <a:bodyPr>
            <a:normAutofit/>
          </a:bodyPr>
          <a:lstStyle/>
          <a:p>
            <a:pPr marL="0" indent="0">
              <a:buNone/>
            </a:pPr>
            <a:r>
              <a:rPr lang="en-CA" sz="1800" b="1" u="sng" dirty="0" smtClean="0">
                <a:latin typeface="Tahoma" panose="020B0604030504040204" pitchFamily="34" charset="0"/>
                <a:ea typeface="Tahoma" panose="020B0604030504040204" pitchFamily="34" charset="0"/>
                <a:cs typeface="Tahoma" panose="020B0604030504040204" pitchFamily="34" charset="0"/>
              </a:rPr>
              <a:t>Use Case 2</a:t>
            </a:r>
            <a:r>
              <a:rPr lang="en-CA" sz="1800" dirty="0" smtClean="0">
                <a:latin typeface="Tahoma" panose="020B0604030504040204" pitchFamily="34" charset="0"/>
                <a:ea typeface="Tahoma" panose="020B0604030504040204" pitchFamily="34" charset="0"/>
                <a:cs typeface="Tahoma" panose="020B0604030504040204" pitchFamily="34" charset="0"/>
              </a:rPr>
              <a:t>: Incorrect Spelling – Adding letters</a:t>
            </a:r>
            <a:endParaRPr lang="en-CA" sz="1600" dirty="0">
              <a:latin typeface="Tahoma" panose="020B0604030504040204" pitchFamily="34" charset="0"/>
              <a:ea typeface="Tahoma" panose="020B0604030504040204" pitchFamily="34" charset="0"/>
              <a:cs typeface="Tahoma" panose="020B0604030504040204" pitchFamily="34" charset="0"/>
            </a:endParaRPr>
          </a:p>
          <a:p>
            <a:pPr marL="0" indent="0">
              <a:buNone/>
            </a:pPr>
            <a:endParaRPr lang="en-CA" sz="1600" dirty="0" smtClean="0">
              <a:latin typeface="Tahoma" panose="020B0604030504040204" pitchFamily="34" charset="0"/>
              <a:ea typeface="Tahoma" panose="020B0604030504040204" pitchFamily="34" charset="0"/>
              <a:cs typeface="Tahoma" panose="020B0604030504040204" pitchFamily="34" charset="0"/>
            </a:endParaRPr>
          </a:p>
        </p:txBody>
      </p:sp>
      <p:sp>
        <p:nvSpPr>
          <p:cNvPr id="8" name="Content Placeholder 2">
            <a:extLst>
              <a:ext uri="{FF2B5EF4-FFF2-40B4-BE49-F238E27FC236}">
                <a16:creationId xmlns="" xmlns:a16="http://schemas.microsoft.com/office/drawing/2014/main" id="{13C66045-1C8F-0A4A-B6FA-48BB9E6E7D53}"/>
              </a:ext>
            </a:extLst>
          </p:cNvPr>
          <p:cNvSpPr txBox="1">
            <a:spLocks/>
          </p:cNvSpPr>
          <p:nvPr/>
        </p:nvSpPr>
        <p:spPr>
          <a:xfrm>
            <a:off x="298278" y="2075961"/>
            <a:ext cx="8649167" cy="472609"/>
          </a:xfrm>
          <a:prstGeom prst="rect">
            <a:avLst/>
          </a:prstGeom>
        </p:spPr>
        <p:txBody>
          <a:bodyPr>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1500" kern="1200">
                <a:solidFill>
                  <a:schemeClr val="tx1"/>
                </a:solidFill>
                <a:latin typeface="Arial MT Std" panose="020B0402020200020204" pitchFamily="34"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Arial MT Std" panose="020B0402020200020204" pitchFamily="34"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Arial MT Std" panose="020B0402020200020204" pitchFamily="34"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050" kern="1200">
                <a:solidFill>
                  <a:schemeClr val="tx1"/>
                </a:solidFill>
                <a:latin typeface="Arial MT Std" panose="020B0402020200020204" pitchFamily="34"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050" kern="1200">
                <a:solidFill>
                  <a:schemeClr val="tx1"/>
                </a:solidFill>
                <a:latin typeface="Arial MT Std" panose="020B0402020200020204" pitchFamily="34"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CA" sz="1800" b="1" u="sng" dirty="0" smtClean="0">
                <a:latin typeface="Tahoma" panose="020B0604030504040204" pitchFamily="34" charset="0"/>
                <a:ea typeface="Tahoma" panose="020B0604030504040204" pitchFamily="34" charset="0"/>
                <a:cs typeface="Tahoma" panose="020B0604030504040204" pitchFamily="34" charset="0"/>
              </a:rPr>
              <a:t>Training set:  </a:t>
            </a:r>
            <a:r>
              <a:rPr lang="pt-BR" sz="1800" dirty="0" smtClean="0">
                <a:latin typeface="Tahoma" panose="020B0604030504040204" pitchFamily="34" charset="0"/>
                <a:ea typeface="Tahoma" panose="020B0604030504040204" pitchFamily="34" charset="0"/>
                <a:cs typeface="Tahoma" panose="020B0604030504040204" pitchFamily="34" charset="0"/>
              </a:rPr>
              <a:t>dihydroergocryptine</a:t>
            </a:r>
            <a:endParaRPr lang="en-CA" sz="1600" dirty="0" smtClean="0">
              <a:latin typeface="Tahoma" panose="020B0604030504040204" pitchFamily="34" charset="0"/>
              <a:ea typeface="Tahoma" panose="020B0604030504040204" pitchFamily="34" charset="0"/>
              <a:cs typeface="Tahoma" panose="020B0604030504040204" pitchFamily="34" charset="0"/>
            </a:endParaRPr>
          </a:p>
        </p:txBody>
      </p:sp>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b="47108"/>
          <a:stretch/>
        </p:blipFill>
        <p:spPr>
          <a:xfrm>
            <a:off x="1608657" y="4360782"/>
            <a:ext cx="4229690" cy="1315089"/>
          </a:xfrm>
          <a:prstGeom prst="rect">
            <a:avLst/>
          </a:prstGeom>
        </p:spPr>
      </p:pic>
      <p:pic>
        <p:nvPicPr>
          <p:cNvPr id="9" name="Picture 8"/>
          <p:cNvPicPr>
            <a:picLocks noChangeAspect="1"/>
          </p:cNvPicPr>
          <p:nvPr/>
        </p:nvPicPr>
        <p:blipFill rotWithShape="1">
          <a:blip r:embed="rId3">
            <a:extLst>
              <a:ext uri="{28A0092B-C50C-407E-A947-70E740481C1C}">
                <a14:useLocalDpi xmlns:a14="http://schemas.microsoft.com/office/drawing/2010/main" val="0"/>
              </a:ext>
            </a:extLst>
          </a:blip>
          <a:srcRect b="41262"/>
          <a:stretch/>
        </p:blipFill>
        <p:spPr>
          <a:xfrm>
            <a:off x="4510453" y="2594308"/>
            <a:ext cx="3229426" cy="1281388"/>
          </a:xfrm>
          <a:prstGeom prst="rect">
            <a:avLst/>
          </a:prstGeom>
        </p:spPr>
      </p:pic>
      <p:pic>
        <p:nvPicPr>
          <p:cNvPr id="10" name="Picture 9"/>
          <p:cNvPicPr>
            <a:picLocks noChangeAspect="1"/>
          </p:cNvPicPr>
          <p:nvPr/>
        </p:nvPicPr>
        <p:blipFill rotWithShape="1">
          <a:blip r:embed="rId4">
            <a:extLst>
              <a:ext uri="{28A0092B-C50C-407E-A947-70E740481C1C}">
                <a14:useLocalDpi xmlns:a14="http://schemas.microsoft.com/office/drawing/2010/main" val="0"/>
              </a:ext>
            </a:extLst>
          </a:blip>
          <a:srcRect b="41358"/>
          <a:stretch/>
        </p:blipFill>
        <p:spPr>
          <a:xfrm>
            <a:off x="578365" y="2601996"/>
            <a:ext cx="1914792" cy="1273700"/>
          </a:xfrm>
          <a:prstGeom prst="rect">
            <a:avLst/>
          </a:prstGeom>
        </p:spPr>
      </p:pic>
      <p:cxnSp>
        <p:nvCxnSpPr>
          <p:cNvPr id="12" name="Straight Arrow Connector 11"/>
          <p:cNvCxnSpPr/>
          <p:nvPr/>
        </p:nvCxnSpPr>
        <p:spPr>
          <a:xfrm>
            <a:off x="2743200" y="3235002"/>
            <a:ext cx="1515762"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flipH="1">
            <a:off x="5972432" y="4077730"/>
            <a:ext cx="1095634" cy="92374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509368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1000"/>
                                        <p:tgtEl>
                                          <p:spTgt spid="9"/>
                                        </p:tgtEl>
                                      </p:cBhvr>
                                    </p:animEffect>
                                    <p:anim calcmode="lin" valueType="num">
                                      <p:cBhvr>
                                        <p:cTn id="13" dur="1000" fill="hold"/>
                                        <p:tgtEl>
                                          <p:spTgt spid="9"/>
                                        </p:tgtEl>
                                        <p:attrNameLst>
                                          <p:attrName>ppt_x</p:attrName>
                                        </p:attrNameLst>
                                      </p:cBhvr>
                                      <p:tavLst>
                                        <p:tav tm="0">
                                          <p:val>
                                            <p:strVal val="#ppt_x"/>
                                          </p:val>
                                        </p:tav>
                                        <p:tav tm="100000">
                                          <p:val>
                                            <p:strVal val="#ppt_x"/>
                                          </p:val>
                                        </p:tav>
                                      </p:tavLst>
                                    </p:anim>
                                    <p:anim calcmode="lin" valueType="num">
                                      <p:cBhvr>
                                        <p:cTn id="14"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500" fill="hold"/>
                                        <p:tgtEl>
                                          <p:spTgt spid="13"/>
                                        </p:tgtEl>
                                        <p:attrNameLst>
                                          <p:attrName>ppt_x</p:attrName>
                                        </p:attrNameLst>
                                      </p:cBhvr>
                                      <p:tavLst>
                                        <p:tav tm="0">
                                          <p:val>
                                            <p:strVal val="#ppt_x"/>
                                          </p:val>
                                        </p:tav>
                                        <p:tav tm="100000">
                                          <p:val>
                                            <p:strVal val="#ppt_x"/>
                                          </p:val>
                                        </p:tav>
                                      </p:tavLst>
                                    </p:anim>
                                    <p:anim calcmode="lin" valueType="num">
                                      <p:cBhvr additive="base">
                                        <p:cTn id="20" dur="500" fill="hold"/>
                                        <p:tgtEl>
                                          <p:spTgt spid="13"/>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6"/>
                                        </p:tgtEl>
                                        <p:attrNameLst>
                                          <p:attrName>style.visibility</p:attrName>
                                        </p:attrNameLst>
                                      </p:cBhvr>
                                      <p:to>
                                        <p:strVal val="visible"/>
                                      </p:to>
                                    </p:set>
                                    <p:anim calcmode="lin" valueType="num">
                                      <p:cBhvr additive="base">
                                        <p:cTn id="23" dur="500" fill="hold"/>
                                        <p:tgtEl>
                                          <p:spTgt spid="6"/>
                                        </p:tgtEl>
                                        <p:attrNameLst>
                                          <p:attrName>ppt_x</p:attrName>
                                        </p:attrNameLst>
                                      </p:cBhvr>
                                      <p:tavLst>
                                        <p:tav tm="0">
                                          <p:val>
                                            <p:strVal val="#ppt_x"/>
                                          </p:val>
                                        </p:tav>
                                        <p:tav tm="100000">
                                          <p:val>
                                            <p:strVal val="#ppt_x"/>
                                          </p:val>
                                        </p:tav>
                                      </p:tavLst>
                                    </p:anim>
                                    <p:anim calcmode="lin" valueType="num">
                                      <p:cBhvr additive="base">
                                        <p:cTn id="2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3ABDE14-FAB4-0C40-8C82-1F19E60359D4}"/>
              </a:ext>
            </a:extLst>
          </p:cNvPr>
          <p:cNvSpPr>
            <a:spLocks noGrp="1"/>
          </p:cNvSpPr>
          <p:nvPr>
            <p:ph type="title"/>
          </p:nvPr>
        </p:nvSpPr>
        <p:spPr>
          <a:xfrm>
            <a:off x="190931" y="574927"/>
            <a:ext cx="7886700" cy="700644"/>
          </a:xfrm>
        </p:spPr>
        <p:txBody>
          <a:bodyPr>
            <a:normAutofit/>
          </a:bodyPr>
          <a:lstStyle/>
          <a:p>
            <a:r>
              <a:rPr lang="en-CA" sz="2400" b="1" dirty="0" smtClean="0">
                <a:latin typeface="Tahoma" panose="020B0604030504040204" pitchFamily="34" charset="0"/>
                <a:ea typeface="Tahoma" panose="020B0604030504040204" pitchFamily="34" charset="0"/>
                <a:cs typeface="Tahoma" panose="020B0604030504040204" pitchFamily="34" charset="0"/>
              </a:rPr>
              <a:t>Use Cases tested using pre-trained Model</a:t>
            </a:r>
            <a:endParaRPr lang="en-US" sz="2400" b="1" dirty="0">
              <a:latin typeface="Tahoma" panose="020B0604030504040204" pitchFamily="34" charset="0"/>
              <a:ea typeface="Tahoma" panose="020B0604030504040204" pitchFamily="34" charset="0"/>
              <a:cs typeface="Tahoma" panose="020B0604030504040204" pitchFamily="34" charset="0"/>
            </a:endParaRPr>
          </a:p>
        </p:txBody>
      </p:sp>
      <p:sp>
        <p:nvSpPr>
          <p:cNvPr id="4" name="Slide Number Placeholder 3">
            <a:extLst>
              <a:ext uri="{FF2B5EF4-FFF2-40B4-BE49-F238E27FC236}">
                <a16:creationId xmlns="" xmlns:a16="http://schemas.microsoft.com/office/drawing/2014/main" id="{7CF68987-6612-A147-ABD4-604FC9F9AD07}"/>
              </a:ext>
            </a:extLst>
          </p:cNvPr>
          <p:cNvSpPr>
            <a:spLocks noGrp="1"/>
          </p:cNvSpPr>
          <p:nvPr>
            <p:ph type="sldNum" sz="quarter" idx="12"/>
          </p:nvPr>
        </p:nvSpPr>
        <p:spPr/>
        <p:txBody>
          <a:bodyPr/>
          <a:lstStyle/>
          <a:p>
            <a:fld id="{EDB761FF-D525-D64B-8909-8CF25B3FD480}" type="slidenum">
              <a:rPr lang="en-US" smtClean="0"/>
              <a:pPr/>
              <a:t>8</a:t>
            </a:fld>
            <a:endParaRPr lang="en-US" dirty="0"/>
          </a:p>
        </p:txBody>
      </p:sp>
      <p:sp>
        <p:nvSpPr>
          <p:cNvPr id="7" name="Content Placeholder 2">
            <a:extLst>
              <a:ext uri="{FF2B5EF4-FFF2-40B4-BE49-F238E27FC236}">
                <a16:creationId xmlns="" xmlns:a16="http://schemas.microsoft.com/office/drawing/2014/main" id="{13C66045-1C8F-0A4A-B6FA-48BB9E6E7D53}"/>
              </a:ext>
            </a:extLst>
          </p:cNvPr>
          <p:cNvSpPr>
            <a:spLocks noGrp="1"/>
          </p:cNvSpPr>
          <p:nvPr>
            <p:ph idx="1"/>
          </p:nvPr>
        </p:nvSpPr>
        <p:spPr>
          <a:xfrm>
            <a:off x="298278" y="1557614"/>
            <a:ext cx="8649167" cy="472609"/>
          </a:xfrm>
        </p:spPr>
        <p:txBody>
          <a:bodyPr>
            <a:normAutofit/>
          </a:bodyPr>
          <a:lstStyle/>
          <a:p>
            <a:pPr marL="0" indent="0">
              <a:buNone/>
            </a:pPr>
            <a:r>
              <a:rPr lang="en-CA" sz="1800" b="1" u="sng" dirty="0" smtClean="0">
                <a:latin typeface="Tahoma" panose="020B0604030504040204" pitchFamily="34" charset="0"/>
                <a:ea typeface="Tahoma" panose="020B0604030504040204" pitchFamily="34" charset="0"/>
                <a:cs typeface="Tahoma" panose="020B0604030504040204" pitchFamily="34" charset="0"/>
              </a:rPr>
              <a:t>Use Case 3</a:t>
            </a:r>
            <a:r>
              <a:rPr lang="en-CA" sz="1800" dirty="0" smtClean="0">
                <a:latin typeface="Tahoma" panose="020B0604030504040204" pitchFamily="34" charset="0"/>
                <a:ea typeface="Tahoma" panose="020B0604030504040204" pitchFamily="34" charset="0"/>
                <a:cs typeface="Tahoma" panose="020B0604030504040204" pitchFamily="34" charset="0"/>
              </a:rPr>
              <a:t>: Similar sounding words – classified as others</a:t>
            </a:r>
            <a:endParaRPr lang="en-CA" sz="1600" dirty="0">
              <a:latin typeface="Tahoma" panose="020B0604030504040204" pitchFamily="34" charset="0"/>
              <a:ea typeface="Tahoma" panose="020B0604030504040204" pitchFamily="34" charset="0"/>
              <a:cs typeface="Tahoma" panose="020B0604030504040204" pitchFamily="34" charset="0"/>
            </a:endParaRPr>
          </a:p>
          <a:p>
            <a:pPr marL="0" indent="0">
              <a:buNone/>
            </a:pPr>
            <a:endParaRPr lang="en-CA" sz="1600" dirty="0" smtClean="0">
              <a:latin typeface="Tahoma" panose="020B0604030504040204" pitchFamily="34" charset="0"/>
              <a:ea typeface="Tahoma" panose="020B0604030504040204" pitchFamily="34" charset="0"/>
              <a:cs typeface="Tahoma" panose="020B0604030504040204" pitchFamily="34" charset="0"/>
            </a:endParaRPr>
          </a:p>
        </p:txBody>
      </p:sp>
      <p:sp>
        <p:nvSpPr>
          <p:cNvPr id="8" name="Content Placeholder 2">
            <a:extLst>
              <a:ext uri="{FF2B5EF4-FFF2-40B4-BE49-F238E27FC236}">
                <a16:creationId xmlns="" xmlns:a16="http://schemas.microsoft.com/office/drawing/2014/main" id="{13C66045-1C8F-0A4A-B6FA-48BB9E6E7D53}"/>
              </a:ext>
            </a:extLst>
          </p:cNvPr>
          <p:cNvSpPr txBox="1">
            <a:spLocks/>
          </p:cNvSpPr>
          <p:nvPr/>
        </p:nvSpPr>
        <p:spPr>
          <a:xfrm>
            <a:off x="298278" y="2075961"/>
            <a:ext cx="8649167" cy="472609"/>
          </a:xfrm>
          <a:prstGeom prst="rect">
            <a:avLst/>
          </a:prstGeom>
        </p:spPr>
        <p:txBody>
          <a:bodyPr>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1500" kern="1200">
                <a:solidFill>
                  <a:schemeClr val="tx1"/>
                </a:solidFill>
                <a:latin typeface="Arial MT Std" panose="020B0402020200020204" pitchFamily="34"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Arial MT Std" panose="020B0402020200020204" pitchFamily="34"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Arial MT Std" panose="020B0402020200020204" pitchFamily="34"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050" kern="1200">
                <a:solidFill>
                  <a:schemeClr val="tx1"/>
                </a:solidFill>
                <a:latin typeface="Arial MT Std" panose="020B0402020200020204" pitchFamily="34"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050" kern="1200">
                <a:solidFill>
                  <a:schemeClr val="tx1"/>
                </a:solidFill>
                <a:latin typeface="Arial MT Std" panose="020B0402020200020204" pitchFamily="34"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CA" sz="1800" b="1" u="sng" dirty="0" smtClean="0">
                <a:latin typeface="Tahoma" panose="020B0604030504040204" pitchFamily="34" charset="0"/>
                <a:ea typeface="Tahoma" panose="020B0604030504040204" pitchFamily="34" charset="0"/>
                <a:cs typeface="Tahoma" panose="020B0604030504040204" pitchFamily="34" charset="0"/>
              </a:rPr>
              <a:t>Training set:  </a:t>
            </a:r>
            <a:r>
              <a:rPr lang="pt-BR" sz="1800" dirty="0" smtClean="0">
                <a:latin typeface="Tahoma" panose="020B0604030504040204" pitchFamily="34" charset="0"/>
                <a:ea typeface="Tahoma" panose="020B0604030504040204" pitchFamily="34" charset="0"/>
                <a:cs typeface="Tahoma" panose="020B0604030504040204" pitchFamily="34" charset="0"/>
              </a:rPr>
              <a:t>anemia</a:t>
            </a:r>
            <a:endParaRPr lang="en-CA" sz="1600" dirty="0" smtClean="0">
              <a:latin typeface="Tahoma" panose="020B0604030504040204" pitchFamily="34" charset="0"/>
              <a:ea typeface="Tahoma" panose="020B0604030504040204" pitchFamily="34" charset="0"/>
              <a:cs typeface="Tahoma" panose="020B0604030504040204" pitchFamily="34" charset="0"/>
            </a:endParaRPr>
          </a:p>
        </p:txBody>
      </p:sp>
      <p:cxnSp>
        <p:nvCxnSpPr>
          <p:cNvPr id="12" name="Straight Arrow Connector 11"/>
          <p:cNvCxnSpPr/>
          <p:nvPr/>
        </p:nvCxnSpPr>
        <p:spPr>
          <a:xfrm>
            <a:off x="3947358" y="3440948"/>
            <a:ext cx="675503"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2524" y="2673933"/>
            <a:ext cx="3200847" cy="1733792"/>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21691" y="2828334"/>
            <a:ext cx="4103418" cy="1430628"/>
          </a:xfrm>
          <a:prstGeom prst="rect">
            <a:avLst/>
          </a:prstGeom>
        </p:spPr>
      </p:pic>
    </p:spTree>
    <p:extLst>
      <p:ext uri="{BB962C8B-B14F-4D97-AF65-F5344CB8AC3E}">
        <p14:creationId xmlns:p14="http://schemas.microsoft.com/office/powerpoint/2010/main" val="9124871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anim calcmode="lin" valueType="num">
                                      <p:cBhvr>
                                        <p:cTn id="13" dur="1000" fill="hold"/>
                                        <p:tgtEl>
                                          <p:spTgt spid="5"/>
                                        </p:tgtEl>
                                        <p:attrNameLst>
                                          <p:attrName>ppt_x</p:attrName>
                                        </p:attrNameLst>
                                      </p:cBhvr>
                                      <p:tavLst>
                                        <p:tav tm="0">
                                          <p:val>
                                            <p:strVal val="#ppt_x"/>
                                          </p:val>
                                        </p:tav>
                                        <p:tav tm="100000">
                                          <p:val>
                                            <p:strVal val="#ppt_x"/>
                                          </p:val>
                                        </p:tav>
                                      </p:tavLst>
                                    </p:anim>
                                    <p:anim calcmode="lin" valueType="num">
                                      <p:cBhvr>
                                        <p:cTn id="14"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E3EAC6E9-255A-484E-A669-E02DDDC13278}" vid="{3201416B-F19C-BE45-84D4-6EBE33D2DD2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Presentation-1</Template>
  <TotalTime>90680</TotalTime>
  <Words>809</Words>
  <Application>Microsoft Office PowerPoint</Application>
  <PresentationFormat>On-screen Show (4:3)</PresentationFormat>
  <Paragraphs>133</Paragraphs>
  <Slides>16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Arial MT Std</vt:lpstr>
      <vt:lpstr>Calibri</vt:lpstr>
      <vt:lpstr>Tahoma</vt:lpstr>
      <vt:lpstr>Office Theme</vt:lpstr>
      <vt:lpstr>Information Proposals and  Word Classification </vt:lpstr>
      <vt:lpstr>Recap                                  /                                Next Steps</vt:lpstr>
      <vt:lpstr>{Relevant Information} Proposals</vt:lpstr>
      <vt:lpstr>{Relevant Information} Proposals</vt:lpstr>
      <vt:lpstr>Cyclops– Text Classifier + Fuzzy Match </vt:lpstr>
      <vt:lpstr>Cross-type Biomedical Named Entity Recognition with Deep Multi-task Learning (Bioinformatics'19) </vt:lpstr>
      <vt:lpstr>Use Cases tested using pre-trained Model</vt:lpstr>
      <vt:lpstr>Use Cases tested using pre-trained Model</vt:lpstr>
      <vt:lpstr>Use Cases tested using pre-trained Model</vt:lpstr>
      <vt:lpstr>Use Cases tested using pre-trained Model</vt:lpstr>
      <vt:lpstr>Use Cases tested using pre-trained Model</vt:lpstr>
      <vt:lpstr>Use Cases tested using pre-trained Model</vt:lpstr>
      <vt:lpstr>Use Cases tested using pre-trained Model</vt:lpstr>
      <vt:lpstr>Annotation Dataset</vt:lpstr>
      <vt:lpstr>Annotated Images Stats</vt:lpstr>
      <vt:lpstr>PowerPoint Presentation</vt:lpstr>
    </vt:vector>
  </TitlesOfParts>
  <Company>StatCan</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Livestock Traceability</dc:title>
  <dc:creator>Molladavoudi, Saeid - ESD/DSE</dc:creator>
  <cp:lastModifiedBy>Denis, Nicholas - ESD/DSE</cp:lastModifiedBy>
  <cp:revision>401</cp:revision>
  <dcterms:created xsi:type="dcterms:W3CDTF">2019-04-18T18:39:13Z</dcterms:created>
  <dcterms:modified xsi:type="dcterms:W3CDTF">2020-01-13T18:49:55Z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NewReviewCycle">
    <vt:lpwstr/>
  </property>
</Properties>
</file>